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5"/>
  </p:notesMasterIdLst>
  <p:sldIdLst>
    <p:sldId id="256" r:id="rId2"/>
    <p:sldId id="257" r:id="rId3"/>
    <p:sldId id="258" r:id="rId4"/>
    <p:sldId id="259" r:id="rId5"/>
    <p:sldId id="260" r:id="rId6"/>
    <p:sldId id="261" r:id="rId7"/>
    <p:sldId id="270" r:id="rId8"/>
    <p:sldId id="264" r:id="rId9"/>
    <p:sldId id="262" r:id="rId10"/>
    <p:sldId id="267" r:id="rId11"/>
    <p:sldId id="268" r:id="rId12"/>
    <p:sldId id="271" r:id="rId13"/>
    <p:sldId id="273" r:id="rId14"/>
    <p:sldId id="276" r:id="rId15"/>
    <p:sldId id="265" r:id="rId16"/>
    <p:sldId id="266" r:id="rId17"/>
    <p:sldId id="280" r:id="rId18"/>
    <p:sldId id="263" r:id="rId19"/>
    <p:sldId id="277" r:id="rId20"/>
    <p:sldId id="278" r:id="rId21"/>
    <p:sldId id="279" r:id="rId22"/>
    <p:sldId id="275" r:id="rId23"/>
    <p:sldId id="274" r:id="rId24"/>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2647" autoAdjust="0"/>
  </p:normalViewPr>
  <p:slideViewPr>
    <p:cSldViewPr>
      <p:cViewPr>
        <p:scale>
          <a:sx n="66" d="100"/>
          <a:sy n="66" d="100"/>
        </p:scale>
        <p:origin x="209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B2CB57-727F-428E-9F44-F9F926DAC8BE}" type="datetimeFigureOut">
              <a:rPr lang="zh-CN" altLang="en-US" smtClean="0"/>
              <a:t>2020/3/5</a:t>
            </a:fld>
            <a:endParaRPr lang="zh-CN"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E62FBD-1213-4B4C-92AE-EFFB37C2C24E}" type="slidenum">
              <a:rPr lang="zh-CN" altLang="en-US" smtClean="0"/>
              <a:t>‹#›</a:t>
            </a:fld>
            <a:endParaRPr lang="zh-CN" altLang="en-US"/>
          </a:p>
        </p:txBody>
      </p:sp>
    </p:spTree>
    <p:extLst>
      <p:ext uri="{BB962C8B-B14F-4D97-AF65-F5344CB8AC3E}">
        <p14:creationId xmlns:p14="http://schemas.microsoft.com/office/powerpoint/2010/main" val="475748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6" Type="http://schemas.openxmlformats.org/officeDocument/2006/relationships/hyperlink" Target="https://www.britannica.com/biography/Johannes-Gutenberg" TargetMode="External"/><Relationship Id="rId21" Type="http://schemas.openxmlformats.org/officeDocument/2006/relationships/hyperlink" Target="https://www.britannica.com/technology/rocket-jet-propulsion-device-and-vehicle" TargetMode="External"/><Relationship Id="rId42" Type="http://schemas.openxmlformats.org/officeDocument/2006/relationships/hyperlink" Target="https://www.britannica.com/topic/reaper-agriculture" TargetMode="External"/><Relationship Id="rId47" Type="http://schemas.openxmlformats.org/officeDocument/2006/relationships/hyperlink" Target="https://www.britannica.com/biography/Nikolaus-Otto" TargetMode="External"/><Relationship Id="rId63" Type="http://schemas.openxmlformats.org/officeDocument/2006/relationships/hyperlink" Target="https://www.britannica.com/biography/John-V-Atanasoff" TargetMode="External"/><Relationship Id="rId68" Type="http://schemas.openxmlformats.org/officeDocument/2006/relationships/hyperlink" Target="https://www.britannica.com/event/Manhattan-Project" TargetMode="External"/><Relationship Id="rId84" Type="http://schemas.openxmlformats.org/officeDocument/2006/relationships/hyperlink" Target="https://www.britannica.com/technology/personal-computer" TargetMode="External"/><Relationship Id="rId89" Type="http://schemas.openxmlformats.org/officeDocument/2006/relationships/hyperlink" Target="https://www.britannica.com/biography/Jennifer-Doudna" TargetMode="External"/><Relationship Id="rId16" Type="http://schemas.openxmlformats.org/officeDocument/2006/relationships/hyperlink" Target="https://www.britannica.com/event/Bronze-Age" TargetMode="External"/><Relationship Id="rId11" Type="http://schemas.openxmlformats.org/officeDocument/2006/relationships/hyperlink" Target="https://www.britannica.com/place/Mesopotamia-historical-region-Asia" TargetMode="External"/><Relationship Id="rId32" Type="http://schemas.openxmlformats.org/officeDocument/2006/relationships/hyperlink" Target="https://www.britannica.com/event/Industrial-Revolution" TargetMode="External"/><Relationship Id="rId37" Type="http://schemas.openxmlformats.org/officeDocument/2006/relationships/hyperlink" Target="https://www.britannica.com/topic/Clermont-steamboat" TargetMode="External"/><Relationship Id="rId53" Type="http://schemas.openxmlformats.org/officeDocument/2006/relationships/hyperlink" Target="https://www.britannica.com/biography/Guglielmo-Marconi" TargetMode="External"/><Relationship Id="rId58" Type="http://schemas.openxmlformats.org/officeDocument/2006/relationships/hyperlink" Target="https://www.britannica.com/biography/Robert-Goddard" TargetMode="External"/><Relationship Id="rId74" Type="http://schemas.openxmlformats.org/officeDocument/2006/relationships/hyperlink" Target="https://www.britannica.com/topic/Bell-Laboratories" TargetMode="External"/><Relationship Id="rId79" Type="http://schemas.openxmlformats.org/officeDocument/2006/relationships/hyperlink" Target="https://www.britannica.com/place/Soviet-Union" TargetMode="External"/><Relationship Id="rId5" Type="http://schemas.openxmlformats.org/officeDocument/2006/relationships/hyperlink" Target="https://www.britannica.com/event/Neolithic" TargetMode="External"/><Relationship Id="rId90" Type="http://schemas.openxmlformats.org/officeDocument/2006/relationships/hyperlink" Target="https://www.britannica.com/science/gene-editing" TargetMode="External"/><Relationship Id="rId22" Type="http://schemas.openxmlformats.org/officeDocument/2006/relationships/hyperlink" Target="https://www.britannica.com/technology/windmill" TargetMode="External"/><Relationship Id="rId27" Type="http://schemas.openxmlformats.org/officeDocument/2006/relationships/hyperlink" Target="https://www.britannica.com/topic/printing-publishing" TargetMode="External"/><Relationship Id="rId43" Type="http://schemas.openxmlformats.org/officeDocument/2006/relationships/hyperlink" Target="https://www.britannica.com/biography/Samuel-F-B-Morse" TargetMode="External"/><Relationship Id="rId48" Type="http://schemas.openxmlformats.org/officeDocument/2006/relationships/hyperlink" Target="https://www.britannica.com/technology/internal-combustion-engine" TargetMode="External"/><Relationship Id="rId64" Type="http://schemas.openxmlformats.org/officeDocument/2006/relationships/hyperlink" Target="https://www.britannica.com/technology/computer" TargetMode="External"/><Relationship Id="rId69" Type="http://schemas.openxmlformats.org/officeDocument/2006/relationships/hyperlink" Target="https://www.britannica.com/technology/atomic-bomb" TargetMode="External"/><Relationship Id="rId8" Type="http://schemas.openxmlformats.org/officeDocument/2006/relationships/hyperlink" Target="https://www.britannica.com/technology/wheel" TargetMode="External"/><Relationship Id="rId51" Type="http://schemas.openxmlformats.org/officeDocument/2006/relationships/hyperlink" Target="https://www.britannica.com/biography/Karl-Benz" TargetMode="External"/><Relationship Id="rId72" Type="http://schemas.openxmlformats.org/officeDocument/2006/relationships/hyperlink" Target="https://www.britannica.com/science/uranium" TargetMode="External"/><Relationship Id="rId80" Type="http://schemas.openxmlformats.org/officeDocument/2006/relationships/hyperlink" Target="https://www.britannica.com/technology/Sputnik" TargetMode="External"/><Relationship Id="rId85" Type="http://schemas.openxmlformats.org/officeDocument/2006/relationships/hyperlink" Target="https://www.britannica.com/biography/Vinton-Cerf" TargetMode="External"/><Relationship Id="rId93" Type="http://schemas.openxmlformats.org/officeDocument/2006/relationships/hyperlink" Target="https://www.britannica.com/topic/go-game" TargetMode="External"/><Relationship Id="rId3" Type="http://schemas.openxmlformats.org/officeDocument/2006/relationships/hyperlink" Target="https://www.britannica.com/topic/Homo-sapiens" TargetMode="External"/><Relationship Id="rId12" Type="http://schemas.openxmlformats.org/officeDocument/2006/relationships/hyperlink" Target="https://www.britannica.com/place/Nile-River" TargetMode="External"/><Relationship Id="rId17" Type="http://schemas.openxmlformats.org/officeDocument/2006/relationships/hyperlink" Target="https://www.britannica.com/science/copper" TargetMode="External"/><Relationship Id="rId25" Type="http://schemas.openxmlformats.org/officeDocument/2006/relationships/hyperlink" Target="https://www.britannica.com/topic/cathedral-Christian-church" TargetMode="External"/><Relationship Id="rId33" Type="http://schemas.openxmlformats.org/officeDocument/2006/relationships/hyperlink" Target="https://www.britannica.com/biography/Richard-Trevithick" TargetMode="External"/><Relationship Id="rId38" Type="http://schemas.openxmlformats.org/officeDocument/2006/relationships/hyperlink" Target="https://www.britannica.com/biography/Nicephore-Niepce" TargetMode="External"/><Relationship Id="rId46" Type="http://schemas.openxmlformats.org/officeDocument/2006/relationships/hyperlink" Target="https://www.britannica.com/technology/telephone" TargetMode="External"/><Relationship Id="rId59" Type="http://schemas.openxmlformats.org/officeDocument/2006/relationships/hyperlink" Target="https://www.britannica.com/biography/H-G-Wells" TargetMode="External"/><Relationship Id="rId67" Type="http://schemas.openxmlformats.org/officeDocument/2006/relationships/hyperlink" Target="https://www.britannica.com/technology/Atanasoff-Berry-Computer" TargetMode="External"/><Relationship Id="rId20" Type="http://schemas.openxmlformats.org/officeDocument/2006/relationships/hyperlink" Target="https://www.britannica.com/technology/gunpowder" TargetMode="External"/><Relationship Id="rId41" Type="http://schemas.openxmlformats.org/officeDocument/2006/relationships/hyperlink" Target="https://www.britannica.com/biography/Cyrus-McCormick" TargetMode="External"/><Relationship Id="rId54" Type="http://schemas.openxmlformats.org/officeDocument/2006/relationships/hyperlink" Target="https://www.britannica.com/technology/radio-technology" TargetMode="External"/><Relationship Id="rId62" Type="http://schemas.openxmlformats.org/officeDocument/2006/relationships/hyperlink" Target="https://www.britannica.com/technology/electronics" TargetMode="External"/><Relationship Id="rId70" Type="http://schemas.openxmlformats.org/officeDocument/2006/relationships/hyperlink" Target="https://www.britannica.com/science/nuclear-reaction" TargetMode="External"/><Relationship Id="rId75" Type="http://schemas.openxmlformats.org/officeDocument/2006/relationships/hyperlink" Target="https://www.britannica.com/biography/John-Bardeen" TargetMode="External"/><Relationship Id="rId83" Type="http://schemas.openxmlformats.org/officeDocument/2006/relationships/hyperlink" Target="https://www.britannica.com/technology/integrated-circuit" TargetMode="External"/><Relationship Id="rId88" Type="http://schemas.openxmlformats.org/officeDocument/2006/relationships/hyperlink" Target="https://www.britannica.com/technology/Internet" TargetMode="External"/><Relationship Id="rId91" Type="http://schemas.openxmlformats.org/officeDocument/2006/relationships/hyperlink" Target="https://www.britannica.com/science/DNA" TargetMode="External"/><Relationship Id="rId1" Type="http://schemas.openxmlformats.org/officeDocument/2006/relationships/notesMaster" Target="../notesMasters/notesMaster1.xml"/><Relationship Id="rId6" Type="http://schemas.openxmlformats.org/officeDocument/2006/relationships/hyperlink" Target="https://www.britannica.com/topic/hunter-gatherer" TargetMode="External"/><Relationship Id="rId15" Type="http://schemas.openxmlformats.org/officeDocument/2006/relationships/hyperlink" Target="https://www.britannica.com/event/Iron-Age" TargetMode="External"/><Relationship Id="rId23" Type="http://schemas.openxmlformats.org/officeDocument/2006/relationships/hyperlink" Target="https://www.britannica.com/technology/compass-navigational-instrument" TargetMode="External"/><Relationship Id="rId28" Type="http://schemas.openxmlformats.org/officeDocument/2006/relationships/hyperlink" Target="https://www.britannica.com/topic/Gutenberg-Bible" TargetMode="External"/><Relationship Id="rId36" Type="http://schemas.openxmlformats.org/officeDocument/2006/relationships/hyperlink" Target="https://www.britannica.com/technology/steamboat" TargetMode="External"/><Relationship Id="rId49" Type="http://schemas.openxmlformats.org/officeDocument/2006/relationships/hyperlink" Target="https://www.britannica.com/biography/Thomas-Edison" TargetMode="External"/><Relationship Id="rId57" Type="http://schemas.openxmlformats.org/officeDocument/2006/relationships/hyperlink" Target="https://www.britannica.com/biography/Wright-brothers" TargetMode="External"/><Relationship Id="rId10" Type="http://schemas.openxmlformats.org/officeDocument/2006/relationships/hyperlink" Target="https://www.britannica.com/place/Tigris-Euphrates-river-system" TargetMode="External"/><Relationship Id="rId31" Type="http://schemas.openxmlformats.org/officeDocument/2006/relationships/hyperlink" Target="https://www.britannica.com/technology/steam-engine" TargetMode="External"/><Relationship Id="rId44" Type="http://schemas.openxmlformats.org/officeDocument/2006/relationships/hyperlink" Target="https://www.britannica.com/technology/telegraph" TargetMode="External"/><Relationship Id="rId52" Type="http://schemas.openxmlformats.org/officeDocument/2006/relationships/hyperlink" Target="https://www.britannica.com/technology/automobile" TargetMode="External"/><Relationship Id="rId60" Type="http://schemas.openxmlformats.org/officeDocument/2006/relationships/hyperlink" Target="https://www.britannica.com/technology/television-technology" TargetMode="External"/><Relationship Id="rId65" Type="http://schemas.openxmlformats.org/officeDocument/2006/relationships/hyperlink" Target="https://www.britannica.com/science/binary-number-system" TargetMode="External"/><Relationship Id="rId73" Type="http://schemas.openxmlformats.org/officeDocument/2006/relationships/hyperlink" Target="https://www.britannica.com/technology/nuclear-reactor" TargetMode="External"/><Relationship Id="rId78" Type="http://schemas.openxmlformats.org/officeDocument/2006/relationships/hyperlink" Target="https://www.britannica.com/technology/transistor" TargetMode="External"/><Relationship Id="rId81" Type="http://schemas.openxmlformats.org/officeDocument/2006/relationships/hyperlink" Target="https://www.britannica.com/science/space-exploration" TargetMode="External"/><Relationship Id="rId86" Type="http://schemas.openxmlformats.org/officeDocument/2006/relationships/hyperlink" Target="https://www.britannica.com/biography/Robert-Elliot-Kahn" TargetMode="External"/><Relationship Id="rId4" Type="http://schemas.openxmlformats.org/officeDocument/2006/relationships/hyperlink" Target="https://www.britannica.com/topic/Homo-erectus" TargetMode="External"/><Relationship Id="rId9" Type="http://schemas.openxmlformats.org/officeDocument/2006/relationships/hyperlink" Target="https://www.britannica.com/technology/irrigation" TargetMode="External"/><Relationship Id="rId13" Type="http://schemas.openxmlformats.org/officeDocument/2006/relationships/hyperlink" Target="https://www.britannica.com/place/ancient-Egypt" TargetMode="External"/><Relationship Id="rId18" Type="http://schemas.openxmlformats.org/officeDocument/2006/relationships/hyperlink" Target="https://www.britannica.com/science/tin" TargetMode="External"/><Relationship Id="rId39" Type="http://schemas.openxmlformats.org/officeDocument/2006/relationships/hyperlink" Target="https://www.britannica.com/technology/lithography" TargetMode="External"/><Relationship Id="rId34" Type="http://schemas.openxmlformats.org/officeDocument/2006/relationships/hyperlink" Target="https://www.britannica.com/technology/railroad" TargetMode="External"/><Relationship Id="rId50" Type="http://schemas.openxmlformats.org/officeDocument/2006/relationships/hyperlink" Target="https://www.britannica.com/technology/lighting" TargetMode="External"/><Relationship Id="rId55" Type="http://schemas.openxmlformats.org/officeDocument/2006/relationships/hyperlink" Target="https://www.britannica.com/topic/Morse-Code" TargetMode="External"/><Relationship Id="rId76" Type="http://schemas.openxmlformats.org/officeDocument/2006/relationships/hyperlink" Target="https://www.britannica.com/biography/Walter-Houser-Brattain" TargetMode="External"/><Relationship Id="rId7" Type="http://schemas.openxmlformats.org/officeDocument/2006/relationships/hyperlink" Target="https://www.britannica.com/topic/agriculture" TargetMode="External"/><Relationship Id="rId71" Type="http://schemas.openxmlformats.org/officeDocument/2006/relationships/hyperlink" Target="https://www.britannica.com/biography/Enrico-Fermi" TargetMode="External"/><Relationship Id="rId92" Type="http://schemas.openxmlformats.org/officeDocument/2006/relationships/hyperlink" Target="https://www.britannica.com/technology/artificial-intelligence" TargetMode="External"/><Relationship Id="rId2" Type="http://schemas.openxmlformats.org/officeDocument/2006/relationships/slide" Target="../slides/slide2.xml"/><Relationship Id="rId29" Type="http://schemas.openxmlformats.org/officeDocument/2006/relationships/hyperlink" Target="https://www.britannica.com/biography/James-Watt" TargetMode="External"/><Relationship Id="rId24" Type="http://schemas.openxmlformats.org/officeDocument/2006/relationships/hyperlink" Target="https://www.britannica.com/technology/clock" TargetMode="External"/><Relationship Id="rId40" Type="http://schemas.openxmlformats.org/officeDocument/2006/relationships/hyperlink" Target="https://www.britannica.com/technology/photography" TargetMode="External"/><Relationship Id="rId45" Type="http://schemas.openxmlformats.org/officeDocument/2006/relationships/hyperlink" Target="https://www.britannica.com/biography/Alexander-Graham-Bell" TargetMode="External"/><Relationship Id="rId66" Type="http://schemas.openxmlformats.org/officeDocument/2006/relationships/hyperlink" Target="https://www.britannica.com/technology/capacitor" TargetMode="External"/><Relationship Id="rId87" Type="http://schemas.openxmlformats.org/officeDocument/2006/relationships/hyperlink" Target="https://www.britannica.com/technology/TCP-IP" TargetMode="External"/><Relationship Id="rId61" Type="http://schemas.openxmlformats.org/officeDocument/2006/relationships/hyperlink" Target="https://www.britannica.com/biography/Philo-Farnsworth" TargetMode="External"/><Relationship Id="rId82" Type="http://schemas.openxmlformats.org/officeDocument/2006/relationships/hyperlink" Target="https://www.britannica.com/event/Cold-War" TargetMode="External"/><Relationship Id="rId19" Type="http://schemas.openxmlformats.org/officeDocument/2006/relationships/hyperlink" Target="https://www.britannica.com/topic/alchemy" TargetMode="External"/><Relationship Id="rId14" Type="http://schemas.openxmlformats.org/officeDocument/2006/relationships/hyperlink" Target="https://www.britannica.com/technology/ship" TargetMode="External"/><Relationship Id="rId30" Type="http://schemas.openxmlformats.org/officeDocument/2006/relationships/hyperlink" Target="https://www.britannica.com/biography/Thomas-Newcomen" TargetMode="External"/><Relationship Id="rId35" Type="http://schemas.openxmlformats.org/officeDocument/2006/relationships/hyperlink" Target="https://www.britannica.com/biography/Robert-Fulton-American-inventor" TargetMode="External"/><Relationship Id="rId56" Type="http://schemas.openxmlformats.org/officeDocument/2006/relationships/hyperlink" Target="https://www.britannica.com/technology/airplane" TargetMode="External"/><Relationship Id="rId77" Type="http://schemas.openxmlformats.org/officeDocument/2006/relationships/hyperlink" Target="https://www.britannica.com/biography/William-Shockley"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altLang="zh-CN" sz="1200" b="1" i="0" kern="1200" dirty="0" smtClean="0">
                <a:solidFill>
                  <a:schemeClr val="tx1"/>
                </a:solidFill>
                <a:effectLst/>
                <a:latin typeface="+mn-lt"/>
                <a:ea typeface="+mn-ea"/>
                <a:cs typeface="+mn-cs"/>
              </a:rPr>
              <a:t>1 million years ago: Fire</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When humanity first used fire is still not definitively known, but, like the first tools, it was probably invented by an ancestor of </a:t>
            </a:r>
            <a:r>
              <a:rPr lang="en-CA" altLang="zh-CN" sz="1200" b="0" i="1" u="sng" kern="1200" dirty="0" smtClean="0">
                <a:solidFill>
                  <a:schemeClr val="tx1"/>
                </a:solidFill>
                <a:effectLst/>
                <a:latin typeface="+mn-lt"/>
                <a:ea typeface="+mn-ea"/>
                <a:cs typeface="+mn-cs"/>
                <a:hlinkClick r:id="rId3"/>
              </a:rPr>
              <a:t>Homo sapiens</a:t>
            </a:r>
            <a:r>
              <a:rPr lang="en-CA" altLang="zh-CN" sz="1200" b="0" i="0" kern="1200" dirty="0" smtClean="0">
                <a:solidFill>
                  <a:schemeClr val="tx1"/>
                </a:solidFill>
                <a:effectLst/>
                <a:latin typeface="+mn-lt"/>
                <a:ea typeface="+mn-ea"/>
                <a:cs typeface="+mn-cs"/>
              </a:rPr>
              <a:t>. Evidence of burnt material can be found in caves used by </a:t>
            </a:r>
            <a:r>
              <a:rPr lang="en-CA" altLang="zh-CN" sz="1200" b="0" i="1" u="sng" kern="1200" dirty="0" smtClean="0">
                <a:solidFill>
                  <a:schemeClr val="tx1"/>
                </a:solidFill>
                <a:effectLst/>
                <a:latin typeface="+mn-lt"/>
                <a:ea typeface="+mn-ea"/>
                <a:cs typeface="+mn-cs"/>
                <a:hlinkClick r:id="rId4"/>
              </a:rPr>
              <a:t>Homo erectus</a:t>
            </a:r>
            <a:r>
              <a:rPr lang="en-CA" altLang="zh-CN" sz="1200" b="0" i="0" kern="1200" dirty="0" smtClean="0">
                <a:solidFill>
                  <a:schemeClr val="tx1"/>
                </a:solidFill>
                <a:effectLst/>
                <a:latin typeface="+mn-lt"/>
                <a:ea typeface="+mn-ea"/>
                <a:cs typeface="+mn-cs"/>
              </a:rPr>
              <a:t> beginning about 1 million (and maybe even 1.5 million) years ago.</a:t>
            </a:r>
          </a:p>
          <a:p>
            <a:pPr fontAlgn="base"/>
            <a:r>
              <a:rPr lang="en-CA" altLang="zh-CN" sz="1200" b="1" i="0" kern="1200" dirty="0" smtClean="0">
                <a:solidFill>
                  <a:schemeClr val="tx1"/>
                </a:solidFill>
                <a:effectLst/>
                <a:latin typeface="+mn-lt"/>
                <a:ea typeface="+mn-ea"/>
                <a:cs typeface="+mn-cs"/>
              </a:rPr>
              <a:t>20,000 to 15,000 years ago: Neolithic Revolution</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During the </a:t>
            </a:r>
            <a:r>
              <a:rPr lang="en-CA" altLang="zh-CN" sz="1200" b="0" i="0" u="sng" kern="1200" dirty="0" smtClean="0">
                <a:solidFill>
                  <a:schemeClr val="tx1"/>
                </a:solidFill>
                <a:effectLst/>
                <a:latin typeface="+mn-lt"/>
                <a:ea typeface="+mn-ea"/>
                <a:cs typeface="+mn-cs"/>
                <a:hlinkClick r:id="rId5"/>
              </a:rPr>
              <a:t>Neolithic Period</a:t>
            </a:r>
            <a:r>
              <a:rPr lang="en-CA" altLang="zh-CN" sz="1200" b="0" i="0" kern="1200" dirty="0" smtClean="0">
                <a:solidFill>
                  <a:schemeClr val="tx1"/>
                </a:solidFill>
                <a:effectLst/>
                <a:latin typeface="+mn-lt"/>
                <a:ea typeface="+mn-ea"/>
                <a:cs typeface="+mn-cs"/>
              </a:rPr>
              <a:t> several key technologies arose together. Humans moved from getting their food by </a:t>
            </a:r>
            <a:r>
              <a:rPr lang="en-CA" altLang="zh-CN" sz="1200" b="0" i="0" u="sng" kern="1200" dirty="0" smtClean="0">
                <a:solidFill>
                  <a:schemeClr val="tx1"/>
                </a:solidFill>
                <a:effectLst/>
                <a:latin typeface="+mn-lt"/>
                <a:ea typeface="+mn-ea"/>
                <a:cs typeface="+mn-cs"/>
                <a:hlinkClick r:id="rId6"/>
              </a:rPr>
              <a:t>foraging</a:t>
            </a:r>
            <a:r>
              <a:rPr lang="en-CA" altLang="zh-CN" sz="1200" b="0" i="0" kern="1200" dirty="0" smtClean="0">
                <a:solidFill>
                  <a:schemeClr val="tx1"/>
                </a:solidFill>
                <a:effectLst/>
                <a:latin typeface="+mn-lt"/>
                <a:ea typeface="+mn-ea"/>
                <a:cs typeface="+mn-cs"/>
              </a:rPr>
              <a:t> to getting it through </a:t>
            </a:r>
            <a:r>
              <a:rPr lang="en-CA" altLang="zh-CN" sz="1200" b="0" i="0" u="sng" kern="1200" dirty="0" smtClean="0">
                <a:solidFill>
                  <a:schemeClr val="tx1"/>
                </a:solidFill>
                <a:effectLst/>
                <a:latin typeface="+mn-lt"/>
                <a:ea typeface="+mn-ea"/>
                <a:cs typeface="+mn-cs"/>
                <a:hlinkClick r:id="rId7"/>
              </a:rPr>
              <a:t>agriculture</a:t>
            </a:r>
            <a:r>
              <a:rPr lang="en-CA" altLang="zh-CN" sz="1200" b="0" i="0" kern="1200" dirty="0" smtClean="0">
                <a:solidFill>
                  <a:schemeClr val="tx1"/>
                </a:solidFill>
                <a:effectLst/>
                <a:latin typeface="+mn-lt"/>
                <a:ea typeface="+mn-ea"/>
                <a:cs typeface="+mn-cs"/>
              </a:rPr>
              <a:t>. People came together in larger groups. Clay was used for pottery and bricks. Clothing began to be made of woven fabrics. The </a:t>
            </a:r>
            <a:r>
              <a:rPr lang="en-CA" altLang="zh-CN" sz="1200" b="0" i="0" u="sng" kern="1200" dirty="0" smtClean="0">
                <a:solidFill>
                  <a:schemeClr val="tx1"/>
                </a:solidFill>
                <a:effectLst/>
                <a:latin typeface="+mn-lt"/>
                <a:ea typeface="+mn-ea"/>
                <a:cs typeface="+mn-cs"/>
                <a:hlinkClick r:id="rId8"/>
              </a:rPr>
              <a:t>wheel</a:t>
            </a:r>
            <a:r>
              <a:rPr lang="en-CA" altLang="zh-CN" sz="1200" b="0" i="0" kern="1200" dirty="0" smtClean="0">
                <a:solidFill>
                  <a:schemeClr val="tx1"/>
                </a:solidFill>
                <a:effectLst/>
                <a:latin typeface="+mn-lt"/>
                <a:ea typeface="+mn-ea"/>
                <a:cs typeface="+mn-cs"/>
              </a:rPr>
              <a:t> was also likely invented at this time.</a:t>
            </a:r>
          </a:p>
          <a:p>
            <a:pPr fontAlgn="base"/>
            <a:r>
              <a:rPr lang="en-CA" altLang="zh-CN" sz="1200" b="1" i="0" kern="1200" dirty="0" smtClean="0">
                <a:solidFill>
                  <a:schemeClr val="tx1"/>
                </a:solidFill>
                <a:effectLst/>
                <a:latin typeface="+mn-lt"/>
                <a:ea typeface="+mn-ea"/>
                <a:cs typeface="+mn-cs"/>
              </a:rPr>
              <a:t>6000 BCE: Irrigation</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The first </a:t>
            </a:r>
            <a:r>
              <a:rPr lang="en-CA" altLang="zh-CN" sz="1200" b="0" i="0" u="sng" kern="1200" dirty="0" smtClean="0">
                <a:solidFill>
                  <a:schemeClr val="tx1"/>
                </a:solidFill>
                <a:effectLst/>
                <a:latin typeface="+mn-lt"/>
                <a:ea typeface="+mn-ea"/>
                <a:cs typeface="+mn-cs"/>
                <a:hlinkClick r:id="rId9"/>
              </a:rPr>
              <a:t>irrigation</a:t>
            </a:r>
            <a:r>
              <a:rPr lang="en-CA" altLang="zh-CN" sz="1200" b="0" i="0" kern="1200" dirty="0" smtClean="0">
                <a:solidFill>
                  <a:schemeClr val="tx1"/>
                </a:solidFill>
                <a:effectLst/>
                <a:latin typeface="+mn-lt"/>
                <a:ea typeface="+mn-ea"/>
                <a:cs typeface="+mn-cs"/>
              </a:rPr>
              <a:t> systems arose roughly simultaneously in the civilizations of the </a:t>
            </a:r>
            <a:r>
              <a:rPr lang="en-CA" altLang="zh-CN" sz="1200" b="0" i="0" u="sng" kern="1200" dirty="0" smtClean="0">
                <a:solidFill>
                  <a:schemeClr val="tx1"/>
                </a:solidFill>
                <a:effectLst/>
                <a:latin typeface="+mn-lt"/>
                <a:ea typeface="+mn-ea"/>
                <a:cs typeface="+mn-cs"/>
                <a:hlinkClick r:id="rId10"/>
              </a:rPr>
              <a:t>Tigris-Euphrates river valley</a:t>
            </a:r>
            <a:r>
              <a:rPr lang="en-CA" altLang="zh-CN" sz="1200" b="0" i="0" kern="1200" dirty="0" smtClean="0">
                <a:solidFill>
                  <a:schemeClr val="tx1"/>
                </a:solidFill>
                <a:effectLst/>
                <a:latin typeface="+mn-lt"/>
                <a:ea typeface="+mn-ea"/>
                <a:cs typeface="+mn-cs"/>
              </a:rPr>
              <a:t> in </a:t>
            </a:r>
            <a:r>
              <a:rPr lang="en-CA" altLang="zh-CN" sz="1200" b="0" i="0" u="sng" kern="1200" dirty="0" smtClean="0">
                <a:solidFill>
                  <a:schemeClr val="tx1"/>
                </a:solidFill>
                <a:effectLst/>
                <a:latin typeface="+mn-lt"/>
                <a:ea typeface="+mn-ea"/>
                <a:cs typeface="+mn-cs"/>
                <a:hlinkClick r:id="rId11"/>
              </a:rPr>
              <a:t>Mesopotamia</a:t>
            </a:r>
            <a:r>
              <a:rPr lang="en-CA" altLang="zh-CN" sz="1200" b="0" i="0" kern="1200" dirty="0" smtClean="0">
                <a:solidFill>
                  <a:schemeClr val="tx1"/>
                </a:solidFill>
                <a:effectLst/>
                <a:latin typeface="+mn-lt"/>
                <a:ea typeface="+mn-ea"/>
                <a:cs typeface="+mn-cs"/>
              </a:rPr>
              <a:t> and the </a:t>
            </a:r>
            <a:r>
              <a:rPr lang="en-CA" altLang="zh-CN" sz="1200" b="0" i="0" u="sng" kern="1200" dirty="0" smtClean="0">
                <a:solidFill>
                  <a:schemeClr val="tx1"/>
                </a:solidFill>
                <a:effectLst/>
                <a:latin typeface="+mn-lt"/>
                <a:ea typeface="+mn-ea"/>
                <a:cs typeface="+mn-cs"/>
                <a:hlinkClick r:id="rId12"/>
              </a:rPr>
              <a:t>Nile River</a:t>
            </a:r>
            <a:r>
              <a:rPr lang="en-CA" altLang="zh-CN" sz="1200" b="0" i="0" kern="1200" dirty="0" smtClean="0">
                <a:solidFill>
                  <a:schemeClr val="tx1"/>
                </a:solidFill>
                <a:effectLst/>
                <a:latin typeface="+mn-lt"/>
                <a:ea typeface="+mn-ea"/>
                <a:cs typeface="+mn-cs"/>
              </a:rPr>
              <a:t> valley in </a:t>
            </a:r>
            <a:r>
              <a:rPr lang="en-CA" altLang="zh-CN" sz="1200" b="0" i="0" u="sng" kern="1200" dirty="0" smtClean="0">
                <a:solidFill>
                  <a:schemeClr val="tx1"/>
                </a:solidFill>
                <a:effectLst/>
                <a:latin typeface="+mn-lt"/>
                <a:ea typeface="+mn-ea"/>
                <a:cs typeface="+mn-cs"/>
                <a:hlinkClick r:id="rId13"/>
              </a:rPr>
              <a:t>Egypt</a:t>
            </a:r>
            <a:r>
              <a:rPr lang="en-CA" altLang="zh-CN" sz="1200" b="0" i="0" kern="1200" dirty="0" smtClean="0">
                <a:solidFill>
                  <a:schemeClr val="tx1"/>
                </a:solidFill>
                <a:effectLst/>
                <a:latin typeface="+mn-lt"/>
                <a:ea typeface="+mn-ea"/>
                <a:cs typeface="+mn-cs"/>
              </a:rPr>
              <a:t>. Since irrigation requires an extensive amount of work, it shows a high level of social organization.</a:t>
            </a:r>
          </a:p>
          <a:p>
            <a:pPr fontAlgn="base"/>
            <a:r>
              <a:rPr lang="en-CA" altLang="zh-CN" sz="1200" b="1" i="0" kern="1200" dirty="0" smtClean="0">
                <a:solidFill>
                  <a:schemeClr val="tx1"/>
                </a:solidFill>
                <a:effectLst/>
                <a:latin typeface="+mn-lt"/>
                <a:ea typeface="+mn-ea"/>
                <a:cs typeface="+mn-cs"/>
              </a:rPr>
              <a:t>4000 BCE: Sailing</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The first </a:t>
            </a:r>
            <a:r>
              <a:rPr lang="en-CA" altLang="zh-CN" sz="1200" b="0" i="0" u="sng" kern="1200" dirty="0" smtClean="0">
                <a:solidFill>
                  <a:schemeClr val="tx1"/>
                </a:solidFill>
                <a:effectLst/>
                <a:latin typeface="+mn-lt"/>
                <a:ea typeface="+mn-ea"/>
                <a:cs typeface="+mn-cs"/>
                <a:hlinkClick r:id="rId14"/>
              </a:rPr>
              <a:t>sailing ships</a:t>
            </a:r>
            <a:r>
              <a:rPr lang="en-CA" altLang="zh-CN" sz="1200" b="0" i="0" kern="1200" dirty="0" smtClean="0">
                <a:solidFill>
                  <a:schemeClr val="tx1"/>
                </a:solidFill>
                <a:effectLst/>
                <a:latin typeface="+mn-lt"/>
                <a:ea typeface="+mn-ea"/>
                <a:cs typeface="+mn-cs"/>
              </a:rPr>
              <a:t> were used on the Nile River. Since the Nile does not allow as much space for free sailing as the ocean, these ships also had oars for navigation.</a:t>
            </a:r>
          </a:p>
          <a:p>
            <a:pPr fontAlgn="base"/>
            <a:r>
              <a:rPr lang="en-CA" altLang="zh-CN" sz="1200" b="1" i="0" kern="1200" dirty="0" smtClean="0">
                <a:solidFill>
                  <a:schemeClr val="tx1"/>
                </a:solidFill>
                <a:effectLst/>
                <a:latin typeface="+mn-lt"/>
                <a:ea typeface="+mn-ea"/>
                <a:cs typeface="+mn-cs"/>
              </a:rPr>
              <a:t>1200 BCE: Iron</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About this time, the production of </a:t>
            </a:r>
            <a:r>
              <a:rPr lang="en-CA" altLang="zh-CN" sz="1200" b="0" i="0" u="sng" kern="1200" dirty="0" smtClean="0">
                <a:solidFill>
                  <a:schemeClr val="tx1"/>
                </a:solidFill>
                <a:effectLst/>
                <a:latin typeface="+mn-lt"/>
                <a:ea typeface="+mn-ea"/>
                <a:cs typeface="+mn-cs"/>
                <a:hlinkClick r:id="rId15"/>
              </a:rPr>
              <a:t>iron</a:t>
            </a:r>
            <a:r>
              <a:rPr lang="en-CA" altLang="zh-CN" sz="1200" b="0" i="0" kern="1200" dirty="0" smtClean="0">
                <a:solidFill>
                  <a:schemeClr val="tx1"/>
                </a:solidFill>
                <a:effectLst/>
                <a:latin typeface="+mn-lt"/>
                <a:ea typeface="+mn-ea"/>
                <a:cs typeface="+mn-cs"/>
              </a:rPr>
              <a:t> became widespread as that metal supplanted </a:t>
            </a:r>
            <a:r>
              <a:rPr lang="en-CA" altLang="zh-CN" sz="1200" b="0" i="0" u="sng" kern="1200" dirty="0" smtClean="0">
                <a:solidFill>
                  <a:schemeClr val="tx1"/>
                </a:solidFill>
                <a:effectLst/>
                <a:latin typeface="+mn-lt"/>
                <a:ea typeface="+mn-ea"/>
                <a:cs typeface="+mn-cs"/>
                <a:hlinkClick r:id="rId16"/>
              </a:rPr>
              <a:t>bronze</a:t>
            </a:r>
            <a:r>
              <a:rPr lang="en-CA" altLang="zh-CN" sz="1200" b="0" i="0" kern="1200" dirty="0" smtClean="0">
                <a:solidFill>
                  <a:schemeClr val="tx1"/>
                </a:solidFill>
                <a:effectLst/>
                <a:latin typeface="+mn-lt"/>
                <a:ea typeface="+mn-ea"/>
                <a:cs typeface="+mn-cs"/>
              </a:rPr>
              <a:t>. Iron was much more abundant than </a:t>
            </a:r>
            <a:r>
              <a:rPr lang="en-CA" altLang="zh-CN" sz="1200" b="0" i="0" u="sng" kern="1200" dirty="0" smtClean="0">
                <a:solidFill>
                  <a:schemeClr val="tx1"/>
                </a:solidFill>
                <a:effectLst/>
                <a:latin typeface="+mn-lt"/>
                <a:ea typeface="+mn-ea"/>
                <a:cs typeface="+mn-cs"/>
                <a:hlinkClick r:id="rId17"/>
              </a:rPr>
              <a:t>copper</a:t>
            </a:r>
            <a:r>
              <a:rPr lang="en-CA" altLang="zh-CN" sz="1200" b="0" i="0" kern="1200" dirty="0" smtClean="0">
                <a:solidFill>
                  <a:schemeClr val="tx1"/>
                </a:solidFill>
                <a:effectLst/>
                <a:latin typeface="+mn-lt"/>
                <a:ea typeface="+mn-ea"/>
                <a:cs typeface="+mn-cs"/>
              </a:rPr>
              <a:t> and </a:t>
            </a:r>
            <a:r>
              <a:rPr lang="en-CA" altLang="zh-CN" sz="1200" b="0" i="0" u="sng" kern="1200" dirty="0" smtClean="0">
                <a:solidFill>
                  <a:schemeClr val="tx1"/>
                </a:solidFill>
                <a:effectLst/>
                <a:latin typeface="+mn-lt"/>
                <a:ea typeface="+mn-ea"/>
                <a:cs typeface="+mn-cs"/>
                <a:hlinkClick r:id="rId18"/>
              </a:rPr>
              <a:t>tin</a:t>
            </a:r>
            <a:r>
              <a:rPr lang="en-CA" altLang="zh-CN" sz="1200" b="0" i="0" kern="1200" dirty="0" smtClean="0">
                <a:solidFill>
                  <a:schemeClr val="tx1"/>
                </a:solidFill>
                <a:effectLst/>
                <a:latin typeface="+mn-lt"/>
                <a:ea typeface="+mn-ea"/>
                <a:cs typeface="+mn-cs"/>
              </a:rPr>
              <a:t>, the two metals that make up bronze, and thus put metal tools into more hands than ever before.</a:t>
            </a:r>
          </a:p>
          <a:p>
            <a:pPr fontAlgn="base"/>
            <a:r>
              <a:rPr lang="en-CA" altLang="zh-CN" sz="1200" b="1" i="0" kern="1200" dirty="0" smtClean="0">
                <a:solidFill>
                  <a:schemeClr val="tx1"/>
                </a:solidFill>
                <a:effectLst/>
                <a:latin typeface="+mn-lt"/>
                <a:ea typeface="+mn-ea"/>
                <a:cs typeface="+mn-cs"/>
              </a:rPr>
              <a:t>850 CE: Gunpowder</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u="sng" kern="1200" dirty="0" smtClean="0">
                <a:solidFill>
                  <a:schemeClr val="tx1"/>
                </a:solidFill>
                <a:effectLst/>
                <a:latin typeface="+mn-lt"/>
                <a:ea typeface="+mn-ea"/>
                <a:cs typeface="+mn-cs"/>
                <a:hlinkClick r:id="rId19"/>
              </a:rPr>
              <a:t>Alchemists</a:t>
            </a:r>
            <a:r>
              <a:rPr lang="en-CA" altLang="zh-CN" sz="1200" b="0" i="0" kern="1200" dirty="0" smtClean="0">
                <a:solidFill>
                  <a:schemeClr val="tx1"/>
                </a:solidFill>
                <a:effectLst/>
                <a:latin typeface="+mn-lt"/>
                <a:ea typeface="+mn-ea"/>
                <a:cs typeface="+mn-cs"/>
              </a:rPr>
              <a:t> in China invented </a:t>
            </a:r>
            <a:r>
              <a:rPr lang="en-CA" altLang="zh-CN" sz="1200" b="0" i="0" u="sng" kern="1200" dirty="0" smtClean="0">
                <a:solidFill>
                  <a:schemeClr val="tx1"/>
                </a:solidFill>
                <a:effectLst/>
                <a:latin typeface="+mn-lt"/>
                <a:ea typeface="+mn-ea"/>
                <a:cs typeface="+mn-cs"/>
                <a:hlinkClick r:id="rId20"/>
              </a:rPr>
              <a:t>gunpowder</a:t>
            </a:r>
            <a:r>
              <a:rPr lang="en-CA" altLang="zh-CN" sz="1200" b="0" i="0" kern="1200" dirty="0" smtClean="0">
                <a:solidFill>
                  <a:schemeClr val="tx1"/>
                </a:solidFill>
                <a:effectLst/>
                <a:latin typeface="+mn-lt"/>
                <a:ea typeface="+mn-ea"/>
                <a:cs typeface="+mn-cs"/>
              </a:rPr>
              <a:t> as a result of their search for life-extending elixirs. It was used to propel </a:t>
            </a:r>
            <a:r>
              <a:rPr lang="en-CA" altLang="zh-CN" sz="1200" b="0" i="0" u="sng" kern="1200" dirty="0" smtClean="0">
                <a:solidFill>
                  <a:schemeClr val="tx1"/>
                </a:solidFill>
                <a:effectLst/>
                <a:latin typeface="+mn-lt"/>
                <a:ea typeface="+mn-ea"/>
                <a:cs typeface="+mn-cs"/>
                <a:hlinkClick r:id="rId21"/>
              </a:rPr>
              <a:t>rockets</a:t>
            </a:r>
            <a:r>
              <a:rPr lang="en-CA" altLang="zh-CN" sz="1200" b="0" i="0" kern="1200" dirty="0" smtClean="0">
                <a:solidFill>
                  <a:schemeClr val="tx1"/>
                </a:solidFill>
                <a:effectLst/>
                <a:latin typeface="+mn-lt"/>
                <a:ea typeface="+mn-ea"/>
                <a:cs typeface="+mn-cs"/>
              </a:rPr>
              <a:t> attached to arrows. The knowledge of gunpowder spread to Europe in the 13th century.</a:t>
            </a:r>
          </a:p>
          <a:p>
            <a:pPr fontAlgn="base"/>
            <a:r>
              <a:rPr lang="en-CA" altLang="zh-CN" sz="1200" b="1" i="0" kern="1200" dirty="0" smtClean="0">
                <a:solidFill>
                  <a:schemeClr val="tx1"/>
                </a:solidFill>
                <a:effectLst/>
                <a:latin typeface="+mn-lt"/>
                <a:ea typeface="+mn-ea"/>
                <a:cs typeface="+mn-cs"/>
              </a:rPr>
              <a:t>950: Windmill</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Nearly 5,000 years after the first sailing ships, the wind was first used to operate a mill. The first </a:t>
            </a:r>
            <a:r>
              <a:rPr lang="en-CA" altLang="zh-CN" sz="1200" b="0" i="0" u="sng" kern="1200" dirty="0" smtClean="0">
                <a:solidFill>
                  <a:schemeClr val="tx1"/>
                </a:solidFill>
                <a:effectLst/>
                <a:latin typeface="+mn-lt"/>
                <a:ea typeface="+mn-ea"/>
                <a:cs typeface="+mn-cs"/>
                <a:hlinkClick r:id="rId22"/>
              </a:rPr>
              <a:t>windmills</a:t>
            </a:r>
            <a:r>
              <a:rPr lang="en-CA" altLang="zh-CN" sz="1200" b="0" i="0" kern="1200" dirty="0" smtClean="0">
                <a:solidFill>
                  <a:schemeClr val="tx1"/>
                </a:solidFill>
                <a:effectLst/>
                <a:latin typeface="+mn-lt"/>
                <a:ea typeface="+mn-ea"/>
                <a:cs typeface="+mn-cs"/>
              </a:rPr>
              <a:t> were in Persia. They were horizontal windmills in which the blades were set on a vertical shaft. Later, European windmills were of the vertical type. It has been speculated that the windmill may have been invented independently in Persia and in Europe.</a:t>
            </a:r>
          </a:p>
          <a:p>
            <a:pPr fontAlgn="base"/>
            <a:r>
              <a:rPr lang="en-CA" altLang="zh-CN" sz="1200" b="1" i="0" kern="1200" dirty="0" smtClean="0">
                <a:solidFill>
                  <a:schemeClr val="tx1"/>
                </a:solidFill>
                <a:effectLst/>
                <a:latin typeface="+mn-lt"/>
                <a:ea typeface="+mn-ea"/>
                <a:cs typeface="+mn-cs"/>
              </a:rPr>
              <a:t>1044: Compass</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The first definitive mention of a magnetic </a:t>
            </a:r>
            <a:r>
              <a:rPr lang="en-CA" altLang="zh-CN" sz="1200" b="0" i="0" u="sng" kern="1200" dirty="0" smtClean="0">
                <a:solidFill>
                  <a:schemeClr val="tx1"/>
                </a:solidFill>
                <a:effectLst/>
                <a:latin typeface="+mn-lt"/>
                <a:ea typeface="+mn-ea"/>
                <a:cs typeface="+mn-cs"/>
                <a:hlinkClick r:id="rId23"/>
              </a:rPr>
              <a:t>compass</a:t>
            </a:r>
            <a:r>
              <a:rPr lang="en-CA" altLang="zh-CN" sz="1200" b="0" i="0" kern="1200" dirty="0" smtClean="0">
                <a:solidFill>
                  <a:schemeClr val="tx1"/>
                </a:solidFill>
                <a:effectLst/>
                <a:latin typeface="+mn-lt"/>
                <a:ea typeface="+mn-ea"/>
                <a:cs typeface="+mn-cs"/>
              </a:rPr>
              <a:t> dates from a Chinese book finished in 1044. It describes how soldiers found their way by using a fish-shaped piece of magnetized iron floating in a bowl of water when the sky was too cloudy to see the stars.</a:t>
            </a:r>
          </a:p>
          <a:p>
            <a:pPr fontAlgn="base"/>
            <a:r>
              <a:rPr lang="en-CA" altLang="zh-CN" sz="1200" b="1" i="0" kern="1200" dirty="0" smtClean="0">
                <a:solidFill>
                  <a:schemeClr val="tx1"/>
                </a:solidFill>
                <a:effectLst/>
                <a:latin typeface="+mn-lt"/>
                <a:ea typeface="+mn-ea"/>
                <a:cs typeface="+mn-cs"/>
              </a:rPr>
              <a:t>1250–1300: Mechanical clock</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Hourglass and water </a:t>
            </a:r>
            <a:r>
              <a:rPr lang="en-CA" altLang="zh-CN" sz="1200" b="0" i="0" u="sng" kern="1200" dirty="0" smtClean="0">
                <a:solidFill>
                  <a:schemeClr val="tx1"/>
                </a:solidFill>
                <a:effectLst/>
                <a:latin typeface="+mn-lt"/>
                <a:ea typeface="+mn-ea"/>
                <a:cs typeface="+mn-cs"/>
                <a:hlinkClick r:id="rId24"/>
              </a:rPr>
              <a:t>clocks</a:t>
            </a:r>
            <a:r>
              <a:rPr lang="en-CA" altLang="zh-CN" sz="1200" b="0" i="0" kern="1200" dirty="0" smtClean="0">
                <a:solidFill>
                  <a:schemeClr val="tx1"/>
                </a:solidFill>
                <a:effectLst/>
                <a:latin typeface="+mn-lt"/>
                <a:ea typeface="+mn-ea"/>
                <a:cs typeface="+mn-cs"/>
              </a:rPr>
              <a:t> had been around for centuries, but the first mechanical clocks began to appear in Europe toward the end of the 13th century and were used in </a:t>
            </a:r>
            <a:r>
              <a:rPr lang="en-CA" altLang="zh-CN" sz="1200" b="0" i="0" u="sng" kern="1200" dirty="0" smtClean="0">
                <a:solidFill>
                  <a:schemeClr val="tx1"/>
                </a:solidFill>
                <a:effectLst/>
                <a:latin typeface="+mn-lt"/>
                <a:ea typeface="+mn-ea"/>
                <a:cs typeface="+mn-cs"/>
                <a:hlinkClick r:id="rId25"/>
              </a:rPr>
              <a:t>cathedrals</a:t>
            </a:r>
            <a:r>
              <a:rPr lang="en-CA" altLang="zh-CN" sz="1200" b="0" i="0" kern="1200" dirty="0" smtClean="0">
                <a:solidFill>
                  <a:schemeClr val="tx1"/>
                </a:solidFill>
                <a:effectLst/>
                <a:latin typeface="+mn-lt"/>
                <a:ea typeface="+mn-ea"/>
                <a:cs typeface="+mn-cs"/>
              </a:rPr>
              <a:t> to mark the time when services would be held.</a:t>
            </a:r>
          </a:p>
          <a:p>
            <a:pPr fontAlgn="base"/>
            <a:r>
              <a:rPr lang="en-CA" altLang="zh-CN" sz="1200" b="1" i="0" kern="1200" dirty="0" smtClean="0">
                <a:solidFill>
                  <a:schemeClr val="tx1"/>
                </a:solidFill>
                <a:effectLst/>
                <a:latin typeface="+mn-lt"/>
                <a:ea typeface="+mn-ea"/>
                <a:cs typeface="+mn-cs"/>
              </a:rPr>
              <a:t>1455: Printing</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u="sng" kern="1200" dirty="0" smtClean="0">
                <a:solidFill>
                  <a:schemeClr val="tx1"/>
                </a:solidFill>
                <a:effectLst/>
                <a:latin typeface="+mn-lt"/>
                <a:ea typeface="+mn-ea"/>
                <a:cs typeface="+mn-cs"/>
                <a:hlinkClick r:id="rId26"/>
              </a:rPr>
              <a:t>Johannes Gutenberg</a:t>
            </a:r>
            <a:r>
              <a:rPr lang="en-CA" altLang="zh-CN" sz="1200" b="0" i="0" kern="1200" dirty="0" smtClean="0">
                <a:solidFill>
                  <a:schemeClr val="tx1"/>
                </a:solidFill>
                <a:effectLst/>
                <a:latin typeface="+mn-lt"/>
                <a:ea typeface="+mn-ea"/>
                <a:cs typeface="+mn-cs"/>
              </a:rPr>
              <a:t> completed the </a:t>
            </a:r>
            <a:r>
              <a:rPr lang="en-CA" altLang="zh-CN" sz="1200" b="0" i="0" u="sng" kern="1200" dirty="0" smtClean="0">
                <a:solidFill>
                  <a:schemeClr val="tx1"/>
                </a:solidFill>
                <a:effectLst/>
                <a:latin typeface="+mn-lt"/>
                <a:ea typeface="+mn-ea"/>
                <a:cs typeface="+mn-cs"/>
                <a:hlinkClick r:id="rId27"/>
              </a:rPr>
              <a:t>printing</a:t>
            </a:r>
            <a:r>
              <a:rPr lang="en-CA" altLang="zh-CN" sz="1200" b="0" i="0" kern="1200" dirty="0" smtClean="0">
                <a:solidFill>
                  <a:schemeClr val="tx1"/>
                </a:solidFill>
                <a:effectLst/>
                <a:latin typeface="+mn-lt"/>
                <a:ea typeface="+mn-ea"/>
                <a:cs typeface="+mn-cs"/>
              </a:rPr>
              <a:t> of the </a:t>
            </a:r>
            <a:r>
              <a:rPr lang="en-CA" altLang="zh-CN" sz="1200" b="0" i="1" u="sng" kern="1200" dirty="0" smtClean="0">
                <a:solidFill>
                  <a:schemeClr val="tx1"/>
                </a:solidFill>
                <a:effectLst/>
                <a:latin typeface="+mn-lt"/>
                <a:ea typeface="+mn-ea"/>
                <a:cs typeface="+mn-cs"/>
                <a:hlinkClick r:id="rId28"/>
              </a:rPr>
              <a:t>Bible</a:t>
            </a:r>
            <a:r>
              <a:rPr lang="en-CA" altLang="zh-CN" sz="1200" b="0" i="0" kern="1200" dirty="0" smtClean="0">
                <a:solidFill>
                  <a:schemeClr val="tx1"/>
                </a:solidFill>
                <a:effectLst/>
                <a:latin typeface="+mn-lt"/>
                <a:ea typeface="+mn-ea"/>
                <a:cs typeface="+mn-cs"/>
              </a:rPr>
              <a:t>, which was the first book printed in the West using movable type. Gutenberg’s printing press led to an information explosion in Europe.</a:t>
            </a:r>
          </a:p>
          <a:p>
            <a:pPr fontAlgn="base"/>
            <a:r>
              <a:rPr lang="en-CA" altLang="zh-CN" sz="1200" b="1" i="0" kern="1200" dirty="0" smtClean="0">
                <a:solidFill>
                  <a:schemeClr val="tx1"/>
                </a:solidFill>
                <a:effectLst/>
                <a:latin typeface="+mn-lt"/>
                <a:ea typeface="+mn-ea"/>
                <a:cs typeface="+mn-cs"/>
              </a:rPr>
              <a:t>1765: Steam engine</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u="sng" kern="1200" dirty="0" smtClean="0">
                <a:solidFill>
                  <a:schemeClr val="tx1"/>
                </a:solidFill>
                <a:effectLst/>
                <a:latin typeface="+mn-lt"/>
                <a:ea typeface="+mn-ea"/>
                <a:cs typeface="+mn-cs"/>
                <a:hlinkClick r:id="rId29"/>
              </a:rPr>
              <a:t>James Watt</a:t>
            </a:r>
            <a:r>
              <a:rPr lang="en-CA" altLang="zh-CN" sz="1200" b="0" i="0" kern="1200" dirty="0" smtClean="0">
                <a:solidFill>
                  <a:schemeClr val="tx1"/>
                </a:solidFill>
                <a:effectLst/>
                <a:latin typeface="+mn-lt"/>
                <a:ea typeface="+mn-ea"/>
                <a:cs typeface="+mn-cs"/>
              </a:rPr>
              <a:t> improved the </a:t>
            </a:r>
            <a:r>
              <a:rPr lang="en-CA" altLang="zh-CN" sz="1200" b="0" i="0" u="sng" kern="1200" dirty="0" err="1" smtClean="0">
                <a:solidFill>
                  <a:schemeClr val="tx1"/>
                </a:solidFill>
                <a:effectLst/>
                <a:latin typeface="+mn-lt"/>
                <a:ea typeface="+mn-ea"/>
                <a:cs typeface="+mn-cs"/>
                <a:hlinkClick r:id="rId30"/>
              </a:rPr>
              <a:t>Newcomen</a:t>
            </a:r>
            <a:r>
              <a:rPr lang="en-CA" altLang="zh-CN" sz="1200" b="0" i="0" u="sng" kern="1200" dirty="0" smtClean="0">
                <a:solidFill>
                  <a:schemeClr val="tx1"/>
                </a:solidFill>
                <a:effectLst/>
                <a:latin typeface="+mn-lt"/>
                <a:ea typeface="+mn-ea"/>
                <a:cs typeface="+mn-cs"/>
                <a:hlinkClick r:id="rId30"/>
              </a:rPr>
              <a:t> steam engine</a:t>
            </a:r>
            <a:r>
              <a:rPr lang="en-CA" altLang="zh-CN" sz="1200" b="0" i="0" kern="1200" dirty="0" smtClean="0">
                <a:solidFill>
                  <a:schemeClr val="tx1"/>
                </a:solidFill>
                <a:effectLst/>
                <a:latin typeface="+mn-lt"/>
                <a:ea typeface="+mn-ea"/>
                <a:cs typeface="+mn-cs"/>
              </a:rPr>
              <a:t> by adding a condenser that turned the steam back into liquid water. This condenser was separate from the cylinder that moved the piston, which meant that the engine was much more efficient. The </a:t>
            </a:r>
            <a:r>
              <a:rPr lang="en-CA" altLang="zh-CN" sz="1200" b="0" i="0" u="sng" kern="1200" dirty="0" smtClean="0">
                <a:solidFill>
                  <a:schemeClr val="tx1"/>
                </a:solidFill>
                <a:effectLst/>
                <a:latin typeface="+mn-lt"/>
                <a:ea typeface="+mn-ea"/>
                <a:cs typeface="+mn-cs"/>
                <a:hlinkClick r:id="rId31"/>
              </a:rPr>
              <a:t>steam engine</a:t>
            </a:r>
            <a:r>
              <a:rPr lang="en-CA" altLang="zh-CN" sz="1200" b="0" i="0" kern="1200" dirty="0" smtClean="0">
                <a:solidFill>
                  <a:schemeClr val="tx1"/>
                </a:solidFill>
                <a:effectLst/>
                <a:latin typeface="+mn-lt"/>
                <a:ea typeface="+mn-ea"/>
                <a:cs typeface="+mn-cs"/>
              </a:rPr>
              <a:t> became one of the most important inventions of the </a:t>
            </a:r>
            <a:r>
              <a:rPr lang="en-CA" altLang="zh-CN" sz="1200" b="0" i="0" u="sng" kern="1200" dirty="0" smtClean="0">
                <a:solidFill>
                  <a:schemeClr val="tx1"/>
                </a:solidFill>
                <a:effectLst/>
                <a:latin typeface="+mn-lt"/>
                <a:ea typeface="+mn-ea"/>
                <a:cs typeface="+mn-cs"/>
                <a:hlinkClick r:id="rId32"/>
              </a:rPr>
              <a:t>Industrial Revolution</a:t>
            </a:r>
            <a:r>
              <a:rPr lang="en-CA" altLang="zh-CN" sz="1200" b="0" i="0" kern="1200" dirty="0" smtClean="0">
                <a:solidFill>
                  <a:schemeClr val="tx1"/>
                </a:solidFill>
                <a:effectLst/>
                <a:latin typeface="+mn-lt"/>
                <a:ea typeface="+mn-ea"/>
                <a:cs typeface="+mn-cs"/>
              </a:rPr>
              <a:t>.</a:t>
            </a:r>
          </a:p>
          <a:p>
            <a:pPr fontAlgn="base"/>
            <a:r>
              <a:rPr lang="en-CA" altLang="zh-CN" sz="1200" b="1" i="0" kern="1200" dirty="0" smtClean="0">
                <a:solidFill>
                  <a:schemeClr val="tx1"/>
                </a:solidFill>
                <a:effectLst/>
                <a:latin typeface="+mn-lt"/>
                <a:ea typeface="+mn-ea"/>
                <a:cs typeface="+mn-cs"/>
              </a:rPr>
              <a:t>1804: Railways</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English engineer </a:t>
            </a:r>
            <a:r>
              <a:rPr lang="en-CA" altLang="zh-CN" sz="1200" b="0" i="0" u="sng" kern="1200" dirty="0" smtClean="0">
                <a:solidFill>
                  <a:schemeClr val="tx1"/>
                </a:solidFill>
                <a:effectLst/>
                <a:latin typeface="+mn-lt"/>
                <a:ea typeface="+mn-ea"/>
                <a:cs typeface="+mn-cs"/>
                <a:hlinkClick r:id="rId33"/>
              </a:rPr>
              <a:t>Richard Trevithick</a:t>
            </a:r>
            <a:r>
              <a:rPr lang="en-CA" altLang="zh-CN" sz="1200" b="0" i="0" kern="1200" dirty="0" smtClean="0">
                <a:solidFill>
                  <a:schemeClr val="tx1"/>
                </a:solidFill>
                <a:effectLst/>
                <a:latin typeface="+mn-lt"/>
                <a:ea typeface="+mn-ea"/>
                <a:cs typeface="+mn-cs"/>
              </a:rPr>
              <a:t> improved James Watt’s steam engine and used it for transport. He built the first </a:t>
            </a:r>
            <a:r>
              <a:rPr lang="en-CA" altLang="zh-CN" sz="1200" b="0" i="0" u="sng" kern="1200" dirty="0" smtClean="0">
                <a:solidFill>
                  <a:schemeClr val="tx1"/>
                </a:solidFill>
                <a:effectLst/>
                <a:latin typeface="+mn-lt"/>
                <a:ea typeface="+mn-ea"/>
                <a:cs typeface="+mn-cs"/>
                <a:hlinkClick r:id="rId34"/>
              </a:rPr>
              <a:t>railway</a:t>
            </a:r>
            <a:r>
              <a:rPr lang="en-CA" altLang="zh-CN" sz="1200" b="0" i="0" kern="1200" dirty="0" smtClean="0">
                <a:solidFill>
                  <a:schemeClr val="tx1"/>
                </a:solidFill>
                <a:effectLst/>
                <a:latin typeface="+mn-lt"/>
                <a:ea typeface="+mn-ea"/>
                <a:cs typeface="+mn-cs"/>
              </a:rPr>
              <a:t> locomotive at an ironworks in Wales.</a:t>
            </a:r>
          </a:p>
          <a:p>
            <a:pPr fontAlgn="base"/>
            <a:r>
              <a:rPr lang="en-CA" altLang="zh-CN" sz="1200" b="1" i="0" kern="1200" dirty="0" smtClean="0">
                <a:solidFill>
                  <a:schemeClr val="tx1"/>
                </a:solidFill>
                <a:effectLst/>
                <a:latin typeface="+mn-lt"/>
                <a:ea typeface="+mn-ea"/>
                <a:cs typeface="+mn-cs"/>
              </a:rPr>
              <a:t>1807: Steamboat</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u="sng" kern="1200" dirty="0" smtClean="0">
                <a:solidFill>
                  <a:schemeClr val="tx1"/>
                </a:solidFill>
                <a:effectLst/>
                <a:latin typeface="+mn-lt"/>
                <a:ea typeface="+mn-ea"/>
                <a:cs typeface="+mn-cs"/>
                <a:hlinkClick r:id="rId35"/>
              </a:rPr>
              <a:t>Robert Fulton</a:t>
            </a:r>
            <a:r>
              <a:rPr lang="en-CA" altLang="zh-CN" sz="1200" b="0" i="0" kern="1200" dirty="0" smtClean="0">
                <a:solidFill>
                  <a:schemeClr val="tx1"/>
                </a:solidFill>
                <a:effectLst/>
                <a:latin typeface="+mn-lt"/>
                <a:ea typeface="+mn-ea"/>
                <a:cs typeface="+mn-cs"/>
              </a:rPr>
              <a:t> put the steam engine on water. His </a:t>
            </a:r>
            <a:r>
              <a:rPr lang="en-CA" altLang="zh-CN" sz="1200" b="0" i="0" u="sng" kern="1200" dirty="0" smtClean="0">
                <a:solidFill>
                  <a:schemeClr val="tx1"/>
                </a:solidFill>
                <a:effectLst/>
                <a:latin typeface="+mn-lt"/>
                <a:ea typeface="+mn-ea"/>
                <a:cs typeface="+mn-cs"/>
                <a:hlinkClick r:id="rId36"/>
              </a:rPr>
              <a:t>steamboat</a:t>
            </a:r>
            <a:r>
              <a:rPr lang="en-CA" altLang="zh-CN" sz="1200" b="0" i="0" kern="1200" dirty="0" smtClean="0">
                <a:solidFill>
                  <a:schemeClr val="tx1"/>
                </a:solidFill>
                <a:effectLst/>
                <a:latin typeface="+mn-lt"/>
                <a:ea typeface="+mn-ea"/>
                <a:cs typeface="+mn-cs"/>
              </a:rPr>
              <a:t> that was eventually called the </a:t>
            </a:r>
            <a:r>
              <a:rPr lang="en-CA" altLang="zh-CN" sz="1200" b="0" i="1" u="sng" kern="1200" dirty="0" smtClean="0">
                <a:solidFill>
                  <a:schemeClr val="tx1"/>
                </a:solidFill>
                <a:effectLst/>
                <a:latin typeface="+mn-lt"/>
                <a:ea typeface="+mn-ea"/>
                <a:cs typeface="+mn-cs"/>
                <a:hlinkClick r:id="rId37"/>
              </a:rPr>
              <a:t>Clermont</a:t>
            </a:r>
            <a:r>
              <a:rPr lang="en-CA" altLang="zh-CN" sz="1200" b="0" i="0" kern="1200" dirty="0" smtClean="0">
                <a:solidFill>
                  <a:schemeClr val="tx1"/>
                </a:solidFill>
                <a:effectLst/>
                <a:latin typeface="+mn-lt"/>
                <a:ea typeface="+mn-ea"/>
                <a:cs typeface="+mn-cs"/>
              </a:rPr>
              <a:t> took 32 hours to go up the Hudson River from New York City to Albany. Sailing ships took four days.</a:t>
            </a:r>
          </a:p>
          <a:p>
            <a:pPr fontAlgn="base"/>
            <a:r>
              <a:rPr lang="en-CA" altLang="zh-CN" sz="1200" b="1" i="0" kern="1200" dirty="0" smtClean="0">
                <a:solidFill>
                  <a:schemeClr val="tx1"/>
                </a:solidFill>
                <a:effectLst/>
                <a:latin typeface="+mn-lt"/>
                <a:ea typeface="+mn-ea"/>
                <a:cs typeface="+mn-cs"/>
              </a:rPr>
              <a:t>1826/27: Photography</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In the early 1820s, </a:t>
            </a:r>
            <a:r>
              <a:rPr lang="en-CA" altLang="zh-CN" sz="1200" b="0" i="0" u="sng" kern="1200" dirty="0" err="1" smtClean="0">
                <a:solidFill>
                  <a:schemeClr val="tx1"/>
                </a:solidFill>
                <a:effectLst/>
                <a:latin typeface="+mn-lt"/>
                <a:ea typeface="+mn-ea"/>
                <a:cs typeface="+mn-cs"/>
                <a:hlinkClick r:id="rId38"/>
              </a:rPr>
              <a:t>Nicéphore</a:t>
            </a:r>
            <a:r>
              <a:rPr lang="en-CA" altLang="zh-CN" sz="1200" b="0" i="0" u="sng" kern="1200" dirty="0" smtClean="0">
                <a:solidFill>
                  <a:schemeClr val="tx1"/>
                </a:solidFill>
                <a:effectLst/>
                <a:latin typeface="+mn-lt"/>
                <a:ea typeface="+mn-ea"/>
                <a:cs typeface="+mn-cs"/>
                <a:hlinkClick r:id="rId38"/>
              </a:rPr>
              <a:t> </a:t>
            </a:r>
            <a:r>
              <a:rPr lang="en-CA" altLang="zh-CN" sz="1200" b="0" i="0" u="sng" kern="1200" dirty="0" err="1" smtClean="0">
                <a:solidFill>
                  <a:schemeClr val="tx1"/>
                </a:solidFill>
                <a:effectLst/>
                <a:latin typeface="+mn-lt"/>
                <a:ea typeface="+mn-ea"/>
                <a:cs typeface="+mn-cs"/>
                <a:hlinkClick r:id="rId38"/>
              </a:rPr>
              <a:t>Niépce</a:t>
            </a:r>
            <a:r>
              <a:rPr lang="en-CA" altLang="zh-CN" sz="1200" b="0" i="0" kern="1200" dirty="0" smtClean="0">
                <a:solidFill>
                  <a:schemeClr val="tx1"/>
                </a:solidFill>
                <a:effectLst/>
                <a:latin typeface="+mn-lt"/>
                <a:ea typeface="+mn-ea"/>
                <a:cs typeface="+mn-cs"/>
              </a:rPr>
              <a:t> became interested in using a light-sensitive solution to make copies of </a:t>
            </a:r>
            <a:r>
              <a:rPr lang="en-CA" altLang="zh-CN" sz="1200" b="0" i="0" u="sng" kern="1200" dirty="0" smtClean="0">
                <a:solidFill>
                  <a:schemeClr val="tx1"/>
                </a:solidFill>
                <a:effectLst/>
                <a:latin typeface="+mn-lt"/>
                <a:ea typeface="+mn-ea"/>
                <a:cs typeface="+mn-cs"/>
                <a:hlinkClick r:id="rId39"/>
              </a:rPr>
              <a:t>lithographs</a:t>
            </a:r>
            <a:r>
              <a:rPr lang="en-CA" altLang="zh-CN" sz="1200" b="0" i="0" kern="1200" dirty="0" smtClean="0">
                <a:solidFill>
                  <a:schemeClr val="tx1"/>
                </a:solidFill>
                <a:effectLst/>
                <a:latin typeface="+mn-lt"/>
                <a:ea typeface="+mn-ea"/>
                <a:cs typeface="+mn-cs"/>
              </a:rPr>
              <a:t> onto glass, zinc, and finally a pewter plate. He then had the great idea to use his solution to make a copy of an image in a camera </a:t>
            </a:r>
            <a:r>
              <a:rPr lang="en-CA" altLang="zh-CN" sz="1200" b="0" i="0" kern="1200" dirty="0" err="1" smtClean="0">
                <a:solidFill>
                  <a:schemeClr val="tx1"/>
                </a:solidFill>
                <a:effectLst/>
                <a:latin typeface="+mn-lt"/>
                <a:ea typeface="+mn-ea"/>
                <a:cs typeface="+mn-cs"/>
              </a:rPr>
              <a:t>obscura</a:t>
            </a:r>
            <a:r>
              <a:rPr lang="en-CA" altLang="zh-CN" sz="1200" b="0" i="0" kern="1200" dirty="0" smtClean="0">
                <a:solidFill>
                  <a:schemeClr val="tx1"/>
                </a:solidFill>
                <a:effectLst/>
                <a:latin typeface="+mn-lt"/>
                <a:ea typeface="+mn-ea"/>
                <a:cs typeface="+mn-cs"/>
              </a:rPr>
              <a:t> (a room or box with a small hole in one end through which an image of the outside is projected). In 1826 or 1827, he made an eight-hour-long exposure of the courtyard of his house, the first known </a:t>
            </a:r>
            <a:r>
              <a:rPr lang="en-CA" altLang="zh-CN" sz="1200" b="0" i="0" u="sng" kern="1200" dirty="0" smtClean="0">
                <a:solidFill>
                  <a:schemeClr val="tx1"/>
                </a:solidFill>
                <a:effectLst/>
                <a:latin typeface="+mn-lt"/>
                <a:ea typeface="+mn-ea"/>
                <a:cs typeface="+mn-cs"/>
                <a:hlinkClick r:id="rId40"/>
              </a:rPr>
              <a:t>photograph</a:t>
            </a:r>
            <a:r>
              <a:rPr lang="en-CA" altLang="zh-CN" sz="1200" b="0" i="0" kern="1200" dirty="0" smtClean="0">
                <a:solidFill>
                  <a:schemeClr val="tx1"/>
                </a:solidFill>
                <a:effectLst/>
                <a:latin typeface="+mn-lt"/>
                <a:ea typeface="+mn-ea"/>
                <a:cs typeface="+mn-cs"/>
              </a:rPr>
              <a:t>.</a:t>
            </a:r>
          </a:p>
          <a:p>
            <a:pPr fontAlgn="base"/>
            <a:r>
              <a:rPr lang="en-CA" altLang="zh-CN" sz="1200" b="1" i="0" kern="1200" dirty="0" smtClean="0">
                <a:solidFill>
                  <a:schemeClr val="tx1"/>
                </a:solidFill>
                <a:effectLst/>
                <a:latin typeface="+mn-lt"/>
                <a:ea typeface="+mn-ea"/>
                <a:cs typeface="+mn-cs"/>
              </a:rPr>
              <a:t>1831: Reaper</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For thousands of years, harvesting crops was very labour-intensive. That changed with </a:t>
            </a:r>
            <a:r>
              <a:rPr lang="en-CA" altLang="zh-CN" sz="1200" b="0" i="0" u="sng" kern="1200" dirty="0" smtClean="0">
                <a:solidFill>
                  <a:schemeClr val="tx1"/>
                </a:solidFill>
                <a:effectLst/>
                <a:latin typeface="+mn-lt"/>
                <a:ea typeface="+mn-ea"/>
                <a:cs typeface="+mn-cs"/>
                <a:hlinkClick r:id="rId41"/>
              </a:rPr>
              <a:t>Cyrus McCormick</a:t>
            </a:r>
            <a:r>
              <a:rPr lang="en-CA" altLang="zh-CN" sz="1200" b="0" i="0" kern="1200" dirty="0" smtClean="0">
                <a:solidFill>
                  <a:schemeClr val="tx1"/>
                </a:solidFill>
                <a:effectLst/>
                <a:latin typeface="+mn-lt"/>
                <a:ea typeface="+mn-ea"/>
                <a:cs typeface="+mn-cs"/>
              </a:rPr>
              <a:t>’s invention of the mechanical </a:t>
            </a:r>
            <a:r>
              <a:rPr lang="en-CA" altLang="zh-CN" sz="1200" b="0" i="0" u="sng" kern="1200" dirty="0" smtClean="0">
                <a:solidFill>
                  <a:schemeClr val="tx1"/>
                </a:solidFill>
                <a:effectLst/>
                <a:latin typeface="+mn-lt"/>
                <a:ea typeface="+mn-ea"/>
                <a:cs typeface="+mn-cs"/>
                <a:hlinkClick r:id="rId42"/>
              </a:rPr>
              <a:t>reaper</a:t>
            </a:r>
            <a:r>
              <a:rPr lang="en-CA" altLang="zh-CN" sz="1200" b="0" i="0" kern="1200" dirty="0" smtClean="0">
                <a:solidFill>
                  <a:schemeClr val="tx1"/>
                </a:solidFill>
                <a:effectLst/>
                <a:latin typeface="+mn-lt"/>
                <a:ea typeface="+mn-ea"/>
                <a:cs typeface="+mn-cs"/>
              </a:rPr>
              <a:t>. The earliest reaper had some mechanical problems, but later versions spread throughout the world.</a:t>
            </a:r>
          </a:p>
          <a:p>
            <a:pPr fontAlgn="base"/>
            <a:r>
              <a:rPr lang="en-CA" altLang="zh-CN" sz="1200" b="1" i="0" kern="1200" dirty="0" smtClean="0">
                <a:solidFill>
                  <a:schemeClr val="tx1"/>
                </a:solidFill>
                <a:effectLst/>
                <a:latin typeface="+mn-lt"/>
                <a:ea typeface="+mn-ea"/>
                <a:cs typeface="+mn-cs"/>
              </a:rPr>
              <a:t>1844: Telegraph</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u="sng" kern="1200" dirty="0" smtClean="0">
                <a:solidFill>
                  <a:schemeClr val="tx1"/>
                </a:solidFill>
                <a:effectLst/>
                <a:latin typeface="+mn-lt"/>
                <a:ea typeface="+mn-ea"/>
                <a:cs typeface="+mn-cs"/>
                <a:hlinkClick r:id="rId43"/>
              </a:rPr>
              <a:t>Samuel Morse</a:t>
            </a:r>
            <a:r>
              <a:rPr lang="en-CA" altLang="zh-CN" sz="1200" b="0" i="0" kern="1200" dirty="0" smtClean="0">
                <a:solidFill>
                  <a:schemeClr val="tx1"/>
                </a:solidFill>
                <a:effectLst/>
                <a:latin typeface="+mn-lt"/>
                <a:ea typeface="+mn-ea"/>
                <a:cs typeface="+mn-cs"/>
              </a:rPr>
              <a:t> was a successful painter who became interested in the possibility of an electric </a:t>
            </a:r>
            <a:r>
              <a:rPr lang="en-CA" altLang="zh-CN" sz="1200" b="0" i="0" u="sng" kern="1200" dirty="0" smtClean="0">
                <a:solidFill>
                  <a:schemeClr val="tx1"/>
                </a:solidFill>
                <a:effectLst/>
                <a:latin typeface="+mn-lt"/>
                <a:ea typeface="+mn-ea"/>
                <a:cs typeface="+mn-cs"/>
                <a:hlinkClick r:id="rId44"/>
              </a:rPr>
              <a:t>telegraph</a:t>
            </a:r>
            <a:r>
              <a:rPr lang="en-CA" altLang="zh-CN" sz="1200" b="0" i="0" kern="1200" dirty="0" smtClean="0">
                <a:solidFill>
                  <a:schemeClr val="tx1"/>
                </a:solidFill>
                <a:effectLst/>
                <a:latin typeface="+mn-lt"/>
                <a:ea typeface="+mn-ea"/>
                <a:cs typeface="+mn-cs"/>
              </a:rPr>
              <a:t> in the 1830s. He patented a prototype in 1837. In 1844 he sent the first message over the first long-distance telegraph line, which stretched between Washington, D.C., and Baltimore. The message: “What hath God wrought.”</a:t>
            </a:r>
          </a:p>
          <a:p>
            <a:pPr fontAlgn="base"/>
            <a:r>
              <a:rPr lang="en-CA" altLang="zh-CN" sz="1200" b="1" i="0" kern="1200" dirty="0" smtClean="0">
                <a:solidFill>
                  <a:schemeClr val="tx1"/>
                </a:solidFill>
                <a:effectLst/>
                <a:latin typeface="+mn-lt"/>
                <a:ea typeface="+mn-ea"/>
                <a:cs typeface="+mn-cs"/>
              </a:rPr>
              <a:t>1876: Telephone</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Once it was possible to send information through a wire in the form of dots and dashes, the next step was actual voice communication. </a:t>
            </a:r>
            <a:r>
              <a:rPr lang="en-CA" altLang="zh-CN" sz="1200" b="0" i="0" u="sng" kern="1200" dirty="0" smtClean="0">
                <a:solidFill>
                  <a:schemeClr val="tx1"/>
                </a:solidFill>
                <a:effectLst/>
                <a:latin typeface="+mn-lt"/>
                <a:ea typeface="+mn-ea"/>
                <a:cs typeface="+mn-cs"/>
                <a:hlinkClick r:id="rId45"/>
              </a:rPr>
              <a:t>Alexander Graham Bell</a:t>
            </a:r>
            <a:r>
              <a:rPr lang="en-CA" altLang="zh-CN" sz="1200" b="0" i="0" kern="1200" dirty="0" smtClean="0">
                <a:solidFill>
                  <a:schemeClr val="tx1"/>
                </a:solidFill>
                <a:effectLst/>
                <a:latin typeface="+mn-lt"/>
                <a:ea typeface="+mn-ea"/>
                <a:cs typeface="+mn-cs"/>
              </a:rPr>
              <a:t> made the first </a:t>
            </a:r>
            <a:r>
              <a:rPr lang="en-CA" altLang="zh-CN" sz="1200" b="0" i="0" u="sng" kern="1200" dirty="0" smtClean="0">
                <a:solidFill>
                  <a:schemeClr val="tx1"/>
                </a:solidFill>
                <a:effectLst/>
                <a:latin typeface="+mn-lt"/>
                <a:ea typeface="+mn-ea"/>
                <a:cs typeface="+mn-cs"/>
                <a:hlinkClick r:id="rId46"/>
              </a:rPr>
              <a:t>telephone</a:t>
            </a:r>
            <a:r>
              <a:rPr lang="en-CA" altLang="zh-CN" sz="1200" b="0" i="0" kern="1200" dirty="0" smtClean="0">
                <a:solidFill>
                  <a:schemeClr val="tx1"/>
                </a:solidFill>
                <a:effectLst/>
                <a:latin typeface="+mn-lt"/>
                <a:ea typeface="+mn-ea"/>
                <a:cs typeface="+mn-cs"/>
              </a:rPr>
              <a:t> call, on March 10, 1876, when he asked his assistant Tom Watson to come to him: “</a:t>
            </a:r>
            <a:r>
              <a:rPr lang="en-CA" altLang="zh-CN" sz="1200" b="0" i="0" kern="1200" dirty="0" err="1" smtClean="0">
                <a:solidFill>
                  <a:schemeClr val="tx1"/>
                </a:solidFill>
                <a:effectLst/>
                <a:latin typeface="+mn-lt"/>
                <a:ea typeface="+mn-ea"/>
                <a:cs typeface="+mn-cs"/>
              </a:rPr>
              <a:t>Mr</a:t>
            </a:r>
            <a:r>
              <a:rPr lang="en-CA" altLang="zh-CN" sz="1200" b="0" i="0" kern="1200" dirty="0" smtClean="0">
                <a:solidFill>
                  <a:schemeClr val="tx1"/>
                </a:solidFill>
                <a:effectLst/>
                <a:latin typeface="+mn-lt"/>
                <a:ea typeface="+mn-ea"/>
                <a:cs typeface="+mn-cs"/>
              </a:rPr>
              <a:t> Watson—come here—I want to see you.”</a:t>
            </a:r>
          </a:p>
          <a:p>
            <a:pPr fontAlgn="base"/>
            <a:r>
              <a:rPr lang="en-CA" altLang="zh-CN" sz="1200" b="1" i="0" kern="1200" dirty="0" smtClean="0">
                <a:solidFill>
                  <a:schemeClr val="tx1"/>
                </a:solidFill>
                <a:effectLst/>
                <a:latin typeface="+mn-lt"/>
                <a:ea typeface="+mn-ea"/>
                <a:cs typeface="+mn-cs"/>
              </a:rPr>
              <a:t>1876: Internal-combustion engine</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German engineer </a:t>
            </a:r>
            <a:r>
              <a:rPr lang="en-CA" altLang="zh-CN" sz="1200" b="0" i="0" u="sng" kern="1200" dirty="0" err="1" smtClean="0">
                <a:solidFill>
                  <a:schemeClr val="tx1"/>
                </a:solidFill>
                <a:effectLst/>
                <a:latin typeface="+mn-lt"/>
                <a:ea typeface="+mn-ea"/>
                <a:cs typeface="+mn-cs"/>
                <a:hlinkClick r:id="rId47"/>
              </a:rPr>
              <a:t>Nikolaus</a:t>
            </a:r>
            <a:r>
              <a:rPr lang="en-CA" altLang="zh-CN" sz="1200" b="0" i="0" u="sng" kern="1200" dirty="0" smtClean="0">
                <a:solidFill>
                  <a:schemeClr val="tx1"/>
                </a:solidFill>
                <a:effectLst/>
                <a:latin typeface="+mn-lt"/>
                <a:ea typeface="+mn-ea"/>
                <a:cs typeface="+mn-cs"/>
                <a:hlinkClick r:id="rId47"/>
              </a:rPr>
              <a:t> Otto</a:t>
            </a:r>
            <a:r>
              <a:rPr lang="en-CA" altLang="zh-CN" sz="1200" b="0" i="0" kern="1200" dirty="0" smtClean="0">
                <a:solidFill>
                  <a:schemeClr val="tx1"/>
                </a:solidFill>
                <a:effectLst/>
                <a:latin typeface="+mn-lt"/>
                <a:ea typeface="+mn-ea"/>
                <a:cs typeface="+mn-cs"/>
              </a:rPr>
              <a:t> built an </a:t>
            </a:r>
            <a:r>
              <a:rPr lang="en-CA" altLang="zh-CN" sz="1200" b="0" i="0" u="sng" kern="1200" dirty="0" smtClean="0">
                <a:solidFill>
                  <a:schemeClr val="tx1"/>
                </a:solidFill>
                <a:effectLst/>
                <a:latin typeface="+mn-lt"/>
                <a:ea typeface="+mn-ea"/>
                <a:cs typeface="+mn-cs"/>
                <a:hlinkClick r:id="rId48"/>
              </a:rPr>
              <a:t>engine</a:t>
            </a:r>
            <a:r>
              <a:rPr lang="en-CA" altLang="zh-CN" sz="1200" b="0" i="0" kern="1200" dirty="0" smtClean="0">
                <a:solidFill>
                  <a:schemeClr val="tx1"/>
                </a:solidFill>
                <a:effectLst/>
                <a:latin typeface="+mn-lt"/>
                <a:ea typeface="+mn-ea"/>
                <a:cs typeface="+mn-cs"/>
              </a:rPr>
              <a:t> that, unlike the steam engine, used the burning of fuel inside the engine to move a piston. This type of engine would later be used to power automobiles.</a:t>
            </a:r>
          </a:p>
          <a:p>
            <a:pPr fontAlgn="base"/>
            <a:r>
              <a:rPr lang="en-CA" altLang="zh-CN" sz="1200" b="1" i="0" kern="1200" dirty="0" smtClean="0">
                <a:solidFill>
                  <a:schemeClr val="tx1"/>
                </a:solidFill>
                <a:effectLst/>
                <a:latin typeface="+mn-lt"/>
                <a:ea typeface="+mn-ea"/>
                <a:cs typeface="+mn-cs"/>
              </a:rPr>
              <a:t>1879: Electric light</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After thousands of trials, American inventor </a:t>
            </a:r>
            <a:r>
              <a:rPr lang="en-CA" altLang="zh-CN" sz="1200" b="0" i="0" u="sng" kern="1200" dirty="0" smtClean="0">
                <a:solidFill>
                  <a:schemeClr val="tx1"/>
                </a:solidFill>
                <a:effectLst/>
                <a:latin typeface="+mn-lt"/>
                <a:ea typeface="+mn-ea"/>
                <a:cs typeface="+mn-cs"/>
                <a:hlinkClick r:id="rId49"/>
              </a:rPr>
              <a:t>Thomas Edison</a:t>
            </a:r>
            <a:r>
              <a:rPr lang="en-CA" altLang="zh-CN" sz="1200" b="0" i="0" kern="1200" dirty="0" smtClean="0">
                <a:solidFill>
                  <a:schemeClr val="tx1"/>
                </a:solidFill>
                <a:effectLst/>
                <a:latin typeface="+mn-lt"/>
                <a:ea typeface="+mn-ea"/>
                <a:cs typeface="+mn-cs"/>
              </a:rPr>
              <a:t> got a carbon-filament </a:t>
            </a:r>
            <a:r>
              <a:rPr lang="en-CA" altLang="zh-CN" sz="1200" b="0" i="0" u="sng" kern="1200" dirty="0" smtClean="0">
                <a:solidFill>
                  <a:schemeClr val="tx1"/>
                </a:solidFill>
                <a:effectLst/>
                <a:latin typeface="+mn-lt"/>
                <a:ea typeface="+mn-ea"/>
                <a:cs typeface="+mn-cs"/>
                <a:hlinkClick r:id="rId50"/>
              </a:rPr>
              <a:t>light bulb</a:t>
            </a:r>
            <a:r>
              <a:rPr lang="en-CA" altLang="zh-CN" sz="1200" b="0" i="0" kern="1200" dirty="0" smtClean="0">
                <a:solidFill>
                  <a:schemeClr val="tx1"/>
                </a:solidFill>
                <a:effectLst/>
                <a:latin typeface="+mn-lt"/>
                <a:ea typeface="+mn-ea"/>
                <a:cs typeface="+mn-cs"/>
              </a:rPr>
              <a:t> to burn for 13½ hours. Edison and others in his laboratory were also working on an electrical power distribution system to light homes and businesses, and in 1882 the Edison Electric Illuminating Company opened the first power plant.</a:t>
            </a:r>
          </a:p>
          <a:p>
            <a:pPr fontAlgn="base"/>
            <a:r>
              <a:rPr lang="en-CA" altLang="zh-CN" sz="1200" b="1" i="0" kern="1200" dirty="0" smtClean="0">
                <a:solidFill>
                  <a:schemeClr val="tx1"/>
                </a:solidFill>
                <a:effectLst/>
                <a:latin typeface="+mn-lt"/>
                <a:ea typeface="+mn-ea"/>
                <a:cs typeface="+mn-cs"/>
              </a:rPr>
              <a:t>1885: Automobile</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The </a:t>
            </a:r>
            <a:r>
              <a:rPr lang="en-CA" altLang="zh-CN" sz="1200" b="0" i="0" u="sng" kern="1200" dirty="0" smtClean="0">
                <a:solidFill>
                  <a:schemeClr val="tx1"/>
                </a:solidFill>
                <a:effectLst/>
                <a:latin typeface="+mn-lt"/>
                <a:ea typeface="+mn-ea"/>
                <a:cs typeface="+mn-cs"/>
                <a:hlinkClick r:id="rId48"/>
              </a:rPr>
              <a:t>internal-combustion engine</a:t>
            </a:r>
            <a:r>
              <a:rPr lang="en-CA" altLang="zh-CN" sz="1200" b="0" i="0" kern="1200" dirty="0" smtClean="0">
                <a:solidFill>
                  <a:schemeClr val="tx1"/>
                </a:solidFill>
                <a:effectLst/>
                <a:latin typeface="+mn-lt"/>
                <a:ea typeface="+mn-ea"/>
                <a:cs typeface="+mn-cs"/>
              </a:rPr>
              <a:t> improved, becoming smaller and more efficient. </a:t>
            </a:r>
            <a:r>
              <a:rPr lang="en-CA" altLang="zh-CN" sz="1200" b="0" i="0" u="sng" kern="1200" dirty="0" smtClean="0">
                <a:solidFill>
                  <a:schemeClr val="tx1"/>
                </a:solidFill>
                <a:effectLst/>
                <a:latin typeface="+mn-lt"/>
                <a:ea typeface="+mn-ea"/>
                <a:cs typeface="+mn-cs"/>
                <a:hlinkClick r:id="rId51"/>
              </a:rPr>
              <a:t>Karl Benz</a:t>
            </a:r>
            <a:r>
              <a:rPr lang="en-CA" altLang="zh-CN" sz="1200" b="0" i="0" kern="1200" dirty="0" smtClean="0">
                <a:solidFill>
                  <a:schemeClr val="tx1"/>
                </a:solidFill>
                <a:effectLst/>
                <a:latin typeface="+mn-lt"/>
                <a:ea typeface="+mn-ea"/>
                <a:cs typeface="+mn-cs"/>
              </a:rPr>
              <a:t> used a one-cylinder engine to power the first modern </a:t>
            </a:r>
            <a:r>
              <a:rPr lang="en-CA" altLang="zh-CN" sz="1200" b="0" i="0" u="sng" kern="1200" dirty="0" smtClean="0">
                <a:solidFill>
                  <a:schemeClr val="tx1"/>
                </a:solidFill>
                <a:effectLst/>
                <a:latin typeface="+mn-lt"/>
                <a:ea typeface="+mn-ea"/>
                <a:cs typeface="+mn-cs"/>
                <a:hlinkClick r:id="rId52"/>
              </a:rPr>
              <a:t>automobile</a:t>
            </a:r>
            <a:r>
              <a:rPr lang="en-CA" altLang="zh-CN" sz="1200" b="0" i="0" kern="1200" dirty="0" smtClean="0">
                <a:solidFill>
                  <a:schemeClr val="tx1"/>
                </a:solidFill>
                <a:effectLst/>
                <a:latin typeface="+mn-lt"/>
                <a:ea typeface="+mn-ea"/>
                <a:cs typeface="+mn-cs"/>
              </a:rPr>
              <a:t>, a three-wheeled car that he drove around a track. However, the automobile did not make a commercial splash until 1888, when his wife, Bertha, exasperated with Karl’s slow methodical pace, took an automobile without his knowledge on a 64-mile trip to see her mother.</a:t>
            </a:r>
          </a:p>
          <a:p>
            <a:pPr fontAlgn="base"/>
            <a:r>
              <a:rPr lang="en-CA" altLang="zh-CN" sz="1200" b="1" i="0" kern="1200" dirty="0" smtClean="0">
                <a:solidFill>
                  <a:schemeClr val="tx1"/>
                </a:solidFill>
                <a:effectLst/>
                <a:latin typeface="+mn-lt"/>
                <a:ea typeface="+mn-ea"/>
                <a:cs typeface="+mn-cs"/>
              </a:rPr>
              <a:t>1901: Radio</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u="sng" kern="1200" dirty="0" err="1" smtClean="0">
                <a:solidFill>
                  <a:schemeClr val="tx1"/>
                </a:solidFill>
                <a:effectLst/>
                <a:latin typeface="+mn-lt"/>
                <a:ea typeface="+mn-ea"/>
                <a:cs typeface="+mn-cs"/>
                <a:hlinkClick r:id="rId53"/>
              </a:rPr>
              <a:t>Guglielmo</a:t>
            </a:r>
            <a:r>
              <a:rPr lang="en-CA" altLang="zh-CN" sz="1200" b="0" i="0" u="sng" kern="1200" dirty="0" smtClean="0">
                <a:solidFill>
                  <a:schemeClr val="tx1"/>
                </a:solidFill>
                <a:effectLst/>
                <a:latin typeface="+mn-lt"/>
                <a:ea typeface="+mn-ea"/>
                <a:cs typeface="+mn-cs"/>
                <a:hlinkClick r:id="rId53"/>
              </a:rPr>
              <a:t> Marconi</a:t>
            </a:r>
            <a:r>
              <a:rPr lang="en-CA" altLang="zh-CN" sz="1200" b="0" i="0" kern="1200" dirty="0" smtClean="0">
                <a:solidFill>
                  <a:schemeClr val="tx1"/>
                </a:solidFill>
                <a:effectLst/>
                <a:latin typeface="+mn-lt"/>
                <a:ea typeface="+mn-ea"/>
                <a:cs typeface="+mn-cs"/>
              </a:rPr>
              <a:t> had been experimenting with </a:t>
            </a:r>
            <a:r>
              <a:rPr lang="en-CA" altLang="zh-CN" sz="1200" b="0" i="0" u="sng" kern="1200" dirty="0" smtClean="0">
                <a:solidFill>
                  <a:schemeClr val="tx1"/>
                </a:solidFill>
                <a:effectLst/>
                <a:latin typeface="+mn-lt"/>
                <a:ea typeface="+mn-ea"/>
                <a:cs typeface="+mn-cs"/>
                <a:hlinkClick r:id="rId54"/>
              </a:rPr>
              <a:t>radio</a:t>
            </a:r>
            <a:r>
              <a:rPr lang="en-CA" altLang="zh-CN" sz="1200" b="0" i="0" kern="1200" dirty="0" smtClean="0">
                <a:solidFill>
                  <a:schemeClr val="tx1"/>
                </a:solidFill>
                <a:effectLst/>
                <a:latin typeface="+mn-lt"/>
                <a:ea typeface="+mn-ea"/>
                <a:cs typeface="+mn-cs"/>
              </a:rPr>
              <a:t> since 1894 and was sending transmissions over longer and longer distances. In 1901 his reported transmission of the </a:t>
            </a:r>
            <a:r>
              <a:rPr lang="en-CA" altLang="zh-CN" sz="1200" b="0" i="0" u="sng" kern="1200" dirty="0" smtClean="0">
                <a:solidFill>
                  <a:schemeClr val="tx1"/>
                </a:solidFill>
                <a:effectLst/>
                <a:latin typeface="+mn-lt"/>
                <a:ea typeface="+mn-ea"/>
                <a:cs typeface="+mn-cs"/>
                <a:hlinkClick r:id="rId55"/>
              </a:rPr>
              <a:t>Morse code</a:t>
            </a:r>
            <a:r>
              <a:rPr lang="en-CA" altLang="zh-CN" sz="1200" b="0" i="0" kern="1200" dirty="0" smtClean="0">
                <a:solidFill>
                  <a:schemeClr val="tx1"/>
                </a:solidFill>
                <a:effectLst/>
                <a:latin typeface="+mn-lt"/>
                <a:ea typeface="+mn-ea"/>
                <a:cs typeface="+mn-cs"/>
              </a:rPr>
              <a:t> letter </a:t>
            </a:r>
            <a:r>
              <a:rPr lang="en-CA" altLang="zh-CN" sz="1200" b="0" i="1" kern="1200" dirty="0" smtClean="0">
                <a:solidFill>
                  <a:schemeClr val="tx1"/>
                </a:solidFill>
                <a:effectLst/>
                <a:latin typeface="+mn-lt"/>
                <a:ea typeface="+mn-ea"/>
                <a:cs typeface="+mn-cs"/>
              </a:rPr>
              <a:t>S</a:t>
            </a:r>
            <a:r>
              <a:rPr lang="en-CA" altLang="zh-CN" sz="1200" b="0" i="0" kern="1200" dirty="0" smtClean="0">
                <a:solidFill>
                  <a:schemeClr val="tx1"/>
                </a:solidFill>
                <a:effectLst/>
                <a:latin typeface="+mn-lt"/>
                <a:ea typeface="+mn-ea"/>
                <a:cs typeface="+mn-cs"/>
              </a:rPr>
              <a:t> across the Atlantic from Cornwall to Newfoundland excited the world.</a:t>
            </a:r>
          </a:p>
          <a:p>
            <a:pPr fontAlgn="base"/>
            <a:r>
              <a:rPr lang="en-CA" altLang="zh-CN" sz="1200" b="1" i="0" kern="1200" dirty="0" smtClean="0">
                <a:solidFill>
                  <a:schemeClr val="tx1"/>
                </a:solidFill>
                <a:effectLst/>
                <a:latin typeface="+mn-lt"/>
                <a:ea typeface="+mn-ea"/>
                <a:cs typeface="+mn-cs"/>
              </a:rPr>
              <a:t>1903: Airplane</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On December 17 Orville Wright made the first </a:t>
            </a:r>
            <a:r>
              <a:rPr lang="en-CA" altLang="zh-CN" sz="1200" b="0" i="0" u="sng" kern="1200" dirty="0" smtClean="0">
                <a:solidFill>
                  <a:schemeClr val="tx1"/>
                </a:solidFill>
                <a:effectLst/>
                <a:latin typeface="+mn-lt"/>
                <a:ea typeface="+mn-ea"/>
                <a:cs typeface="+mn-cs"/>
                <a:hlinkClick r:id="rId56"/>
              </a:rPr>
              <a:t>airplane</a:t>
            </a:r>
            <a:r>
              <a:rPr lang="en-CA" altLang="zh-CN" sz="1200" b="0" i="0" kern="1200" dirty="0" smtClean="0">
                <a:solidFill>
                  <a:schemeClr val="tx1"/>
                </a:solidFill>
                <a:effectLst/>
                <a:latin typeface="+mn-lt"/>
                <a:ea typeface="+mn-ea"/>
                <a:cs typeface="+mn-cs"/>
              </a:rPr>
              <a:t> flight, of 120 feet, near Kitty Hawk, North Carolina. </a:t>
            </a:r>
            <a:r>
              <a:rPr lang="en-CA" altLang="zh-CN" sz="1200" b="0" i="0" u="sng" kern="1200" dirty="0" smtClean="0">
                <a:solidFill>
                  <a:schemeClr val="tx1"/>
                </a:solidFill>
                <a:effectLst/>
                <a:latin typeface="+mn-lt"/>
                <a:ea typeface="+mn-ea"/>
                <a:cs typeface="+mn-cs"/>
                <a:hlinkClick r:id="rId57"/>
              </a:rPr>
              <a:t>He and his brother Wilbur</a:t>
            </a:r>
            <a:r>
              <a:rPr lang="en-CA" altLang="zh-CN" sz="1200" b="0" i="0" kern="1200" dirty="0" smtClean="0">
                <a:solidFill>
                  <a:schemeClr val="tx1"/>
                </a:solidFill>
                <a:effectLst/>
                <a:latin typeface="+mn-lt"/>
                <a:ea typeface="+mn-ea"/>
                <a:cs typeface="+mn-cs"/>
              </a:rPr>
              <a:t> made four flights that day. On the last, Wilbur flew 852 feet.</a:t>
            </a:r>
          </a:p>
          <a:p>
            <a:pPr fontAlgn="base"/>
            <a:r>
              <a:rPr lang="en-CA" altLang="zh-CN" sz="1200" b="1" i="0" kern="1200" dirty="0" smtClean="0">
                <a:solidFill>
                  <a:schemeClr val="tx1"/>
                </a:solidFill>
                <a:effectLst/>
                <a:latin typeface="+mn-lt"/>
                <a:ea typeface="+mn-ea"/>
                <a:cs typeface="+mn-cs"/>
              </a:rPr>
              <a:t>1926: Rocketry</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As a young boy in the late 1890s, </a:t>
            </a:r>
            <a:r>
              <a:rPr lang="en-CA" altLang="zh-CN" sz="1200" b="0" i="0" u="sng" kern="1200" dirty="0" smtClean="0">
                <a:solidFill>
                  <a:schemeClr val="tx1"/>
                </a:solidFill>
                <a:effectLst/>
                <a:latin typeface="+mn-lt"/>
                <a:ea typeface="+mn-ea"/>
                <a:cs typeface="+mn-cs"/>
                <a:hlinkClick r:id="rId58"/>
              </a:rPr>
              <a:t>Robert Goddard</a:t>
            </a:r>
            <a:r>
              <a:rPr lang="en-CA" altLang="zh-CN" sz="1200" b="0" i="0" kern="1200" dirty="0" smtClean="0">
                <a:solidFill>
                  <a:schemeClr val="tx1"/>
                </a:solidFill>
                <a:effectLst/>
                <a:latin typeface="+mn-lt"/>
                <a:ea typeface="+mn-ea"/>
                <a:cs typeface="+mn-cs"/>
              </a:rPr>
              <a:t> was inspired by </a:t>
            </a:r>
            <a:r>
              <a:rPr lang="en-CA" altLang="zh-CN" sz="1200" b="0" i="0" u="sng" kern="1200" dirty="0" smtClean="0">
                <a:solidFill>
                  <a:schemeClr val="tx1"/>
                </a:solidFill>
                <a:effectLst/>
                <a:latin typeface="+mn-lt"/>
                <a:ea typeface="+mn-ea"/>
                <a:cs typeface="+mn-cs"/>
                <a:hlinkClick r:id="rId59"/>
              </a:rPr>
              <a:t>H.G. </a:t>
            </a:r>
            <a:r>
              <a:rPr lang="en-CA" altLang="zh-CN" sz="1200" b="0" i="0" u="sng" kern="1200" dirty="0" err="1" smtClean="0">
                <a:solidFill>
                  <a:schemeClr val="tx1"/>
                </a:solidFill>
                <a:effectLst/>
                <a:latin typeface="+mn-lt"/>
                <a:ea typeface="+mn-ea"/>
                <a:cs typeface="+mn-cs"/>
                <a:hlinkClick r:id="rId59"/>
              </a:rPr>
              <a:t>Wells</a:t>
            </a:r>
            <a:r>
              <a:rPr lang="en-CA" altLang="zh-CN" sz="1200" b="0" i="0" kern="1200" dirty="0" err="1" smtClean="0">
                <a:solidFill>
                  <a:schemeClr val="tx1"/>
                </a:solidFill>
                <a:effectLst/>
                <a:latin typeface="+mn-lt"/>
                <a:ea typeface="+mn-ea"/>
                <a:cs typeface="+mn-cs"/>
              </a:rPr>
              <a:t>’s</a:t>
            </a:r>
            <a:r>
              <a:rPr lang="en-CA" altLang="zh-CN" sz="1200" b="0" i="0" kern="1200" dirty="0" smtClean="0">
                <a:solidFill>
                  <a:schemeClr val="tx1"/>
                </a:solidFill>
                <a:effectLst/>
                <a:latin typeface="+mn-lt"/>
                <a:ea typeface="+mn-ea"/>
                <a:cs typeface="+mn-cs"/>
              </a:rPr>
              <a:t> </a:t>
            </a:r>
            <a:r>
              <a:rPr lang="en-CA" altLang="zh-CN" sz="1200" b="0" i="1" kern="1200" dirty="0" smtClean="0">
                <a:solidFill>
                  <a:schemeClr val="tx1"/>
                </a:solidFill>
                <a:effectLst/>
                <a:latin typeface="+mn-lt"/>
                <a:ea typeface="+mn-ea"/>
                <a:cs typeface="+mn-cs"/>
              </a:rPr>
              <a:t>The War of the Worlds</a:t>
            </a:r>
            <a:r>
              <a:rPr lang="en-CA" altLang="zh-CN" sz="1200" b="0" i="0" kern="1200" dirty="0" smtClean="0">
                <a:solidFill>
                  <a:schemeClr val="tx1"/>
                </a:solidFill>
                <a:effectLst/>
                <a:latin typeface="+mn-lt"/>
                <a:ea typeface="+mn-ea"/>
                <a:cs typeface="+mn-cs"/>
              </a:rPr>
              <a:t> and the possibilities of space travel. As a middle-aged man in the mid-1920s, he achieved the first test flight of a liquid-</a:t>
            </a:r>
            <a:r>
              <a:rPr lang="en-CA" altLang="zh-CN" sz="1200" b="0" i="0" kern="1200" dirty="0" err="1" smtClean="0">
                <a:solidFill>
                  <a:schemeClr val="tx1"/>
                </a:solidFill>
                <a:effectLst/>
                <a:latin typeface="+mn-lt"/>
                <a:ea typeface="+mn-ea"/>
                <a:cs typeface="+mn-cs"/>
              </a:rPr>
              <a:t>fueled</a:t>
            </a:r>
            <a:r>
              <a:rPr lang="en-CA" altLang="zh-CN" sz="1200" b="0" i="0" kern="1200" dirty="0" smtClean="0">
                <a:solidFill>
                  <a:schemeClr val="tx1"/>
                </a:solidFill>
                <a:effectLst/>
                <a:latin typeface="+mn-lt"/>
                <a:ea typeface="+mn-ea"/>
                <a:cs typeface="+mn-cs"/>
              </a:rPr>
              <a:t> </a:t>
            </a:r>
            <a:r>
              <a:rPr lang="en-CA" altLang="zh-CN" sz="1200" b="0" i="0" u="sng" kern="1200" dirty="0" smtClean="0">
                <a:solidFill>
                  <a:schemeClr val="tx1"/>
                </a:solidFill>
                <a:effectLst/>
                <a:latin typeface="+mn-lt"/>
                <a:ea typeface="+mn-ea"/>
                <a:cs typeface="+mn-cs"/>
                <a:hlinkClick r:id="rId21"/>
              </a:rPr>
              <a:t>rocket</a:t>
            </a:r>
            <a:r>
              <a:rPr lang="en-CA" altLang="zh-CN" sz="1200" b="0" i="0" kern="1200" dirty="0" smtClean="0">
                <a:solidFill>
                  <a:schemeClr val="tx1"/>
                </a:solidFill>
                <a:effectLst/>
                <a:latin typeface="+mn-lt"/>
                <a:ea typeface="+mn-ea"/>
                <a:cs typeface="+mn-cs"/>
              </a:rPr>
              <a:t>, from his aunt’s farm in Auburn, Massachusetts. The rocket flew 12.5 meters (41 feet) in the air.</a:t>
            </a:r>
          </a:p>
          <a:p>
            <a:pPr fontAlgn="base"/>
            <a:r>
              <a:rPr lang="en-CA" altLang="zh-CN" sz="1200" b="1" i="0" kern="1200" dirty="0" smtClean="0">
                <a:solidFill>
                  <a:schemeClr val="tx1"/>
                </a:solidFill>
                <a:effectLst/>
                <a:latin typeface="+mn-lt"/>
                <a:ea typeface="+mn-ea"/>
                <a:cs typeface="+mn-cs"/>
              </a:rPr>
              <a:t>1927: Television</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After the development of radio, the transmission of an image was the next logical step. Early </a:t>
            </a:r>
            <a:r>
              <a:rPr lang="en-CA" altLang="zh-CN" sz="1200" b="0" i="0" u="sng" kern="1200" dirty="0" smtClean="0">
                <a:solidFill>
                  <a:schemeClr val="tx1"/>
                </a:solidFill>
                <a:effectLst/>
                <a:latin typeface="+mn-lt"/>
                <a:ea typeface="+mn-ea"/>
                <a:cs typeface="+mn-cs"/>
                <a:hlinkClick r:id="rId60"/>
              </a:rPr>
              <a:t>television</a:t>
            </a:r>
            <a:r>
              <a:rPr lang="en-CA" altLang="zh-CN" sz="1200" b="0" i="0" kern="1200" dirty="0" smtClean="0">
                <a:solidFill>
                  <a:schemeClr val="tx1"/>
                </a:solidFill>
                <a:effectLst/>
                <a:latin typeface="+mn-lt"/>
                <a:ea typeface="+mn-ea"/>
                <a:cs typeface="+mn-cs"/>
              </a:rPr>
              <a:t> used a mechanical disk to scan an image. As a teenager in Utah, </a:t>
            </a:r>
            <a:r>
              <a:rPr lang="en-CA" altLang="zh-CN" sz="1200" b="0" i="0" u="sng" kern="1200" dirty="0" smtClean="0">
                <a:solidFill>
                  <a:schemeClr val="tx1"/>
                </a:solidFill>
                <a:effectLst/>
                <a:latin typeface="+mn-lt"/>
                <a:ea typeface="+mn-ea"/>
                <a:cs typeface="+mn-cs"/>
                <a:hlinkClick r:id="rId61"/>
              </a:rPr>
              <a:t>Philo T. Farnsworth</a:t>
            </a:r>
            <a:r>
              <a:rPr lang="en-CA" altLang="zh-CN" sz="1200" b="0" i="0" kern="1200" dirty="0" smtClean="0">
                <a:solidFill>
                  <a:schemeClr val="tx1"/>
                </a:solidFill>
                <a:effectLst/>
                <a:latin typeface="+mn-lt"/>
                <a:ea typeface="+mn-ea"/>
                <a:cs typeface="+mn-cs"/>
              </a:rPr>
              <a:t> became convinced that a mechanical system would not be able to scan and assemble images multiple times a second. Only an </a:t>
            </a:r>
            <a:r>
              <a:rPr lang="en-CA" altLang="zh-CN" sz="1200" b="0" i="0" u="sng" kern="1200" dirty="0" smtClean="0">
                <a:solidFill>
                  <a:schemeClr val="tx1"/>
                </a:solidFill>
                <a:effectLst/>
                <a:latin typeface="+mn-lt"/>
                <a:ea typeface="+mn-ea"/>
                <a:cs typeface="+mn-cs"/>
                <a:hlinkClick r:id="rId62"/>
              </a:rPr>
              <a:t>electronic</a:t>
            </a:r>
            <a:r>
              <a:rPr lang="en-CA" altLang="zh-CN" sz="1200" b="0" i="0" kern="1200" dirty="0" smtClean="0">
                <a:solidFill>
                  <a:schemeClr val="tx1"/>
                </a:solidFill>
                <a:effectLst/>
                <a:latin typeface="+mn-lt"/>
                <a:ea typeface="+mn-ea"/>
                <a:cs typeface="+mn-cs"/>
              </a:rPr>
              <a:t> system would do that. In 1922 the 16-year-old Farnsworth worked out a plan for such a system, but it wasn’t until 1927 that he made the first electronic television transmission, a horizontal line.</a:t>
            </a:r>
          </a:p>
          <a:p>
            <a:pPr fontAlgn="base"/>
            <a:r>
              <a:rPr lang="en-CA" altLang="zh-CN" sz="1200" b="1" i="0" kern="1200" dirty="0" smtClean="0">
                <a:solidFill>
                  <a:schemeClr val="tx1"/>
                </a:solidFill>
                <a:effectLst/>
                <a:latin typeface="+mn-lt"/>
                <a:ea typeface="+mn-ea"/>
                <a:cs typeface="+mn-cs"/>
              </a:rPr>
              <a:t>1937: Computer</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Iowa State mathematician and physicist </a:t>
            </a:r>
            <a:r>
              <a:rPr lang="en-CA" altLang="zh-CN" sz="1200" b="0" i="0" u="sng" kern="1200" dirty="0" smtClean="0">
                <a:solidFill>
                  <a:schemeClr val="tx1"/>
                </a:solidFill>
                <a:effectLst/>
                <a:latin typeface="+mn-lt"/>
                <a:ea typeface="+mn-ea"/>
                <a:cs typeface="+mn-cs"/>
                <a:hlinkClick r:id="rId63"/>
              </a:rPr>
              <a:t>John </a:t>
            </a:r>
            <a:r>
              <a:rPr lang="en-CA" altLang="zh-CN" sz="1200" b="0" i="0" u="sng" kern="1200" dirty="0" err="1" smtClean="0">
                <a:solidFill>
                  <a:schemeClr val="tx1"/>
                </a:solidFill>
                <a:effectLst/>
                <a:latin typeface="+mn-lt"/>
                <a:ea typeface="+mn-ea"/>
                <a:cs typeface="+mn-cs"/>
                <a:hlinkClick r:id="rId63"/>
              </a:rPr>
              <a:t>Atanasoff</a:t>
            </a:r>
            <a:r>
              <a:rPr lang="en-CA" altLang="zh-CN" sz="1200" b="0" i="0" kern="1200" dirty="0" smtClean="0">
                <a:solidFill>
                  <a:schemeClr val="tx1"/>
                </a:solidFill>
                <a:effectLst/>
                <a:latin typeface="+mn-lt"/>
                <a:ea typeface="+mn-ea"/>
                <a:cs typeface="+mn-cs"/>
              </a:rPr>
              <a:t> designed the first electronic digital </a:t>
            </a:r>
            <a:r>
              <a:rPr lang="en-CA" altLang="zh-CN" sz="1200" b="0" i="0" u="sng" kern="1200" dirty="0" smtClean="0">
                <a:solidFill>
                  <a:schemeClr val="tx1"/>
                </a:solidFill>
                <a:effectLst/>
                <a:latin typeface="+mn-lt"/>
                <a:ea typeface="+mn-ea"/>
                <a:cs typeface="+mn-cs"/>
                <a:hlinkClick r:id="rId64"/>
              </a:rPr>
              <a:t>computer</a:t>
            </a:r>
            <a:r>
              <a:rPr lang="en-CA" altLang="zh-CN" sz="1200" b="0" i="0" kern="1200" dirty="0" smtClean="0">
                <a:solidFill>
                  <a:schemeClr val="tx1"/>
                </a:solidFill>
                <a:effectLst/>
                <a:latin typeface="+mn-lt"/>
                <a:ea typeface="+mn-ea"/>
                <a:cs typeface="+mn-cs"/>
              </a:rPr>
              <a:t>. It would use </a:t>
            </a:r>
            <a:r>
              <a:rPr lang="en-CA" altLang="zh-CN" sz="1200" b="0" i="0" u="sng" kern="1200" dirty="0" smtClean="0">
                <a:solidFill>
                  <a:schemeClr val="tx1"/>
                </a:solidFill>
                <a:effectLst/>
                <a:latin typeface="+mn-lt"/>
                <a:ea typeface="+mn-ea"/>
                <a:cs typeface="+mn-cs"/>
                <a:hlinkClick r:id="rId65"/>
              </a:rPr>
              <a:t>binary numbers</a:t>
            </a:r>
            <a:r>
              <a:rPr lang="en-CA" altLang="zh-CN" sz="1200" b="0" i="0" kern="1200" dirty="0" smtClean="0">
                <a:solidFill>
                  <a:schemeClr val="tx1"/>
                </a:solidFill>
                <a:effectLst/>
                <a:latin typeface="+mn-lt"/>
                <a:ea typeface="+mn-ea"/>
                <a:cs typeface="+mn-cs"/>
              </a:rPr>
              <a:t> (base 2, in which all numbers are expressed with the digits 0 and 1), and its data would be stored in </a:t>
            </a:r>
            <a:r>
              <a:rPr lang="en-CA" altLang="zh-CN" sz="1200" b="0" i="0" u="sng" kern="1200" dirty="0" smtClean="0">
                <a:solidFill>
                  <a:schemeClr val="tx1"/>
                </a:solidFill>
                <a:effectLst/>
                <a:latin typeface="+mn-lt"/>
                <a:ea typeface="+mn-ea"/>
                <a:cs typeface="+mn-cs"/>
                <a:hlinkClick r:id="rId66"/>
              </a:rPr>
              <a:t>capacitors</a:t>
            </a:r>
            <a:r>
              <a:rPr lang="en-CA" altLang="zh-CN" sz="1200" b="0" i="0" kern="1200" dirty="0" smtClean="0">
                <a:solidFill>
                  <a:schemeClr val="tx1"/>
                </a:solidFill>
                <a:effectLst/>
                <a:latin typeface="+mn-lt"/>
                <a:ea typeface="+mn-ea"/>
                <a:cs typeface="+mn-cs"/>
              </a:rPr>
              <a:t>. In 1939 he and his student Clifford Berry began building the </a:t>
            </a:r>
            <a:r>
              <a:rPr lang="en-CA" altLang="zh-CN" sz="1200" b="0" i="0" u="sng" kern="1200" dirty="0" err="1" smtClean="0">
                <a:solidFill>
                  <a:schemeClr val="tx1"/>
                </a:solidFill>
                <a:effectLst/>
                <a:latin typeface="+mn-lt"/>
                <a:ea typeface="+mn-ea"/>
                <a:cs typeface="+mn-cs"/>
                <a:hlinkClick r:id="rId67"/>
              </a:rPr>
              <a:t>Atanasoff</a:t>
            </a:r>
            <a:r>
              <a:rPr lang="en-CA" altLang="zh-CN" sz="1200" b="0" i="0" u="sng" kern="1200" dirty="0" smtClean="0">
                <a:solidFill>
                  <a:schemeClr val="tx1"/>
                </a:solidFill>
                <a:effectLst/>
                <a:latin typeface="+mn-lt"/>
                <a:ea typeface="+mn-ea"/>
                <a:cs typeface="+mn-cs"/>
                <a:hlinkClick r:id="rId67"/>
              </a:rPr>
              <a:t>-Berry Computer (ABC)</a:t>
            </a:r>
            <a:r>
              <a:rPr lang="en-CA" altLang="zh-CN" sz="1200" b="0" i="0" kern="1200" dirty="0" smtClean="0">
                <a:solidFill>
                  <a:schemeClr val="tx1"/>
                </a:solidFill>
                <a:effectLst/>
                <a:latin typeface="+mn-lt"/>
                <a:ea typeface="+mn-ea"/>
                <a:cs typeface="+mn-cs"/>
              </a:rPr>
              <a:t>.</a:t>
            </a:r>
          </a:p>
          <a:p>
            <a:pPr fontAlgn="base"/>
            <a:r>
              <a:rPr lang="en-CA" altLang="zh-CN" sz="1200" b="1" i="0" kern="1200" dirty="0" smtClean="0">
                <a:solidFill>
                  <a:schemeClr val="tx1"/>
                </a:solidFill>
                <a:effectLst/>
                <a:latin typeface="+mn-lt"/>
                <a:ea typeface="+mn-ea"/>
                <a:cs typeface="+mn-cs"/>
              </a:rPr>
              <a:t>1942: Nuclear power</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As part of the </a:t>
            </a:r>
            <a:r>
              <a:rPr lang="en-CA" altLang="zh-CN" sz="1200" b="0" i="0" u="sng" kern="1200" dirty="0" smtClean="0">
                <a:solidFill>
                  <a:schemeClr val="tx1"/>
                </a:solidFill>
                <a:effectLst/>
                <a:latin typeface="+mn-lt"/>
                <a:ea typeface="+mn-ea"/>
                <a:cs typeface="+mn-cs"/>
                <a:hlinkClick r:id="rId68"/>
              </a:rPr>
              <a:t>Manhattan Project</a:t>
            </a:r>
            <a:r>
              <a:rPr lang="en-CA" altLang="zh-CN" sz="1200" b="0" i="0" kern="1200" dirty="0" smtClean="0">
                <a:solidFill>
                  <a:schemeClr val="tx1"/>
                </a:solidFill>
                <a:effectLst/>
                <a:latin typeface="+mn-lt"/>
                <a:ea typeface="+mn-ea"/>
                <a:cs typeface="+mn-cs"/>
              </a:rPr>
              <a:t> to build the first </a:t>
            </a:r>
            <a:r>
              <a:rPr lang="en-CA" altLang="zh-CN" sz="1200" b="0" i="0" u="sng" kern="1200" dirty="0" smtClean="0">
                <a:solidFill>
                  <a:schemeClr val="tx1"/>
                </a:solidFill>
                <a:effectLst/>
                <a:latin typeface="+mn-lt"/>
                <a:ea typeface="+mn-ea"/>
                <a:cs typeface="+mn-cs"/>
                <a:hlinkClick r:id="rId69"/>
              </a:rPr>
              <a:t>atomic bomb</a:t>
            </a:r>
            <a:r>
              <a:rPr lang="en-CA" altLang="zh-CN" sz="1200" b="0" i="0" kern="1200" dirty="0" smtClean="0">
                <a:solidFill>
                  <a:schemeClr val="tx1"/>
                </a:solidFill>
                <a:effectLst/>
                <a:latin typeface="+mn-lt"/>
                <a:ea typeface="+mn-ea"/>
                <a:cs typeface="+mn-cs"/>
              </a:rPr>
              <a:t>, it was necessary to understand </a:t>
            </a:r>
            <a:r>
              <a:rPr lang="en-CA" altLang="zh-CN" sz="1200" b="0" i="0" u="sng" kern="1200" dirty="0" smtClean="0">
                <a:solidFill>
                  <a:schemeClr val="tx1"/>
                </a:solidFill>
                <a:effectLst/>
                <a:latin typeface="+mn-lt"/>
                <a:ea typeface="+mn-ea"/>
                <a:cs typeface="+mn-cs"/>
                <a:hlinkClick r:id="rId70"/>
              </a:rPr>
              <a:t>nuclear reactions</a:t>
            </a:r>
            <a:r>
              <a:rPr lang="en-CA" altLang="zh-CN" sz="1200" b="0" i="0" kern="1200" dirty="0" smtClean="0">
                <a:solidFill>
                  <a:schemeClr val="tx1"/>
                </a:solidFill>
                <a:effectLst/>
                <a:latin typeface="+mn-lt"/>
                <a:ea typeface="+mn-ea"/>
                <a:cs typeface="+mn-cs"/>
              </a:rPr>
              <a:t> in detail. On December 2 underneath the football stands at the University of Chicago, a team of physicists led by </a:t>
            </a:r>
            <a:r>
              <a:rPr lang="en-CA" altLang="zh-CN" sz="1200" b="0" i="0" u="sng" kern="1200" dirty="0" smtClean="0">
                <a:solidFill>
                  <a:schemeClr val="tx1"/>
                </a:solidFill>
                <a:effectLst/>
                <a:latin typeface="+mn-lt"/>
                <a:ea typeface="+mn-ea"/>
                <a:cs typeface="+mn-cs"/>
                <a:hlinkClick r:id="rId71"/>
              </a:rPr>
              <a:t>Enrico Fermi</a:t>
            </a:r>
            <a:r>
              <a:rPr lang="en-CA" altLang="zh-CN" sz="1200" b="0" i="0" kern="1200" dirty="0" smtClean="0">
                <a:solidFill>
                  <a:schemeClr val="tx1"/>
                </a:solidFill>
                <a:effectLst/>
                <a:latin typeface="+mn-lt"/>
                <a:ea typeface="+mn-ea"/>
                <a:cs typeface="+mn-cs"/>
              </a:rPr>
              <a:t> used </a:t>
            </a:r>
            <a:r>
              <a:rPr lang="en-CA" altLang="zh-CN" sz="1200" b="0" i="0" u="sng" kern="1200" dirty="0" smtClean="0">
                <a:solidFill>
                  <a:schemeClr val="tx1"/>
                </a:solidFill>
                <a:effectLst/>
                <a:latin typeface="+mn-lt"/>
                <a:ea typeface="+mn-ea"/>
                <a:cs typeface="+mn-cs"/>
                <a:hlinkClick r:id="rId72"/>
              </a:rPr>
              <a:t>uranium</a:t>
            </a:r>
            <a:r>
              <a:rPr lang="en-CA" altLang="zh-CN" sz="1200" b="0" i="0" kern="1200" dirty="0" smtClean="0">
                <a:solidFill>
                  <a:schemeClr val="tx1"/>
                </a:solidFill>
                <a:effectLst/>
                <a:latin typeface="+mn-lt"/>
                <a:ea typeface="+mn-ea"/>
                <a:cs typeface="+mn-cs"/>
              </a:rPr>
              <a:t> to produce the </a:t>
            </a:r>
            <a:r>
              <a:rPr lang="en-CA" altLang="zh-CN" sz="1200" b="0" i="0" u="sng" kern="1200" dirty="0" smtClean="0">
                <a:solidFill>
                  <a:schemeClr val="tx1"/>
                </a:solidFill>
                <a:effectLst/>
                <a:latin typeface="+mn-lt"/>
                <a:ea typeface="+mn-ea"/>
                <a:cs typeface="+mn-cs"/>
                <a:hlinkClick r:id="rId73"/>
              </a:rPr>
              <a:t>first self-sustaining chain reaction</a:t>
            </a:r>
            <a:r>
              <a:rPr lang="en-CA" altLang="zh-CN" sz="1200" b="0" i="0" kern="1200" dirty="0" smtClean="0">
                <a:solidFill>
                  <a:schemeClr val="tx1"/>
                </a:solidFill>
                <a:effectLst/>
                <a:latin typeface="+mn-lt"/>
                <a:ea typeface="+mn-ea"/>
                <a:cs typeface="+mn-cs"/>
              </a:rPr>
              <a:t>.</a:t>
            </a:r>
          </a:p>
          <a:p>
            <a:pPr fontAlgn="base"/>
            <a:r>
              <a:rPr lang="en-CA" altLang="zh-CN" sz="1200" b="1" i="0" kern="1200" dirty="0" smtClean="0">
                <a:solidFill>
                  <a:schemeClr val="tx1"/>
                </a:solidFill>
                <a:effectLst/>
                <a:latin typeface="+mn-lt"/>
                <a:ea typeface="+mn-ea"/>
                <a:cs typeface="+mn-cs"/>
              </a:rPr>
              <a:t>1947: Transistor</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On December 23 </a:t>
            </a:r>
            <a:r>
              <a:rPr lang="en-CA" altLang="zh-CN" sz="1200" b="0" i="0" u="sng" kern="1200" dirty="0" smtClean="0">
                <a:solidFill>
                  <a:schemeClr val="tx1"/>
                </a:solidFill>
                <a:effectLst/>
                <a:latin typeface="+mn-lt"/>
                <a:ea typeface="+mn-ea"/>
                <a:cs typeface="+mn-cs"/>
                <a:hlinkClick r:id="rId74"/>
              </a:rPr>
              <a:t>Bell Labs</a:t>
            </a:r>
            <a:r>
              <a:rPr lang="en-CA" altLang="zh-CN" sz="1200" b="0" i="0" kern="1200" dirty="0" smtClean="0">
                <a:solidFill>
                  <a:schemeClr val="tx1"/>
                </a:solidFill>
                <a:effectLst/>
                <a:latin typeface="+mn-lt"/>
                <a:ea typeface="+mn-ea"/>
                <a:cs typeface="+mn-cs"/>
              </a:rPr>
              <a:t> engineers </a:t>
            </a:r>
            <a:r>
              <a:rPr lang="en-CA" altLang="zh-CN" sz="1200" b="0" i="0" u="sng" kern="1200" dirty="0" smtClean="0">
                <a:solidFill>
                  <a:schemeClr val="tx1"/>
                </a:solidFill>
                <a:effectLst/>
                <a:latin typeface="+mn-lt"/>
                <a:ea typeface="+mn-ea"/>
                <a:cs typeface="+mn-cs"/>
                <a:hlinkClick r:id="rId75"/>
              </a:rPr>
              <a:t>John Bardeen</a:t>
            </a:r>
            <a:r>
              <a:rPr lang="en-CA" altLang="zh-CN" sz="1200" b="0" i="0" kern="1200" dirty="0" smtClean="0">
                <a:solidFill>
                  <a:schemeClr val="tx1"/>
                </a:solidFill>
                <a:effectLst/>
                <a:latin typeface="+mn-lt"/>
                <a:ea typeface="+mn-ea"/>
                <a:cs typeface="+mn-cs"/>
              </a:rPr>
              <a:t>, </a:t>
            </a:r>
            <a:r>
              <a:rPr lang="en-CA" altLang="zh-CN" sz="1200" b="0" i="0" u="sng" kern="1200" dirty="0" smtClean="0">
                <a:solidFill>
                  <a:schemeClr val="tx1"/>
                </a:solidFill>
                <a:effectLst/>
                <a:latin typeface="+mn-lt"/>
                <a:ea typeface="+mn-ea"/>
                <a:cs typeface="+mn-cs"/>
                <a:hlinkClick r:id="rId76"/>
              </a:rPr>
              <a:t>Walter Brattain</a:t>
            </a:r>
            <a:r>
              <a:rPr lang="en-CA" altLang="zh-CN" sz="1200" b="0" i="0" kern="1200" dirty="0" smtClean="0">
                <a:solidFill>
                  <a:schemeClr val="tx1"/>
                </a:solidFill>
                <a:effectLst/>
                <a:latin typeface="+mn-lt"/>
                <a:ea typeface="+mn-ea"/>
                <a:cs typeface="+mn-cs"/>
              </a:rPr>
              <a:t>, and </a:t>
            </a:r>
            <a:r>
              <a:rPr lang="en-CA" altLang="zh-CN" sz="1200" b="0" i="0" u="sng" kern="1200" dirty="0" smtClean="0">
                <a:solidFill>
                  <a:schemeClr val="tx1"/>
                </a:solidFill>
                <a:effectLst/>
                <a:latin typeface="+mn-lt"/>
                <a:ea typeface="+mn-ea"/>
                <a:cs typeface="+mn-cs"/>
                <a:hlinkClick r:id="rId77"/>
              </a:rPr>
              <a:t>William Shockley</a:t>
            </a:r>
            <a:r>
              <a:rPr lang="en-CA" altLang="zh-CN" sz="1200" b="0" i="0" kern="1200" dirty="0" smtClean="0">
                <a:solidFill>
                  <a:schemeClr val="tx1"/>
                </a:solidFill>
                <a:effectLst/>
                <a:latin typeface="+mn-lt"/>
                <a:ea typeface="+mn-ea"/>
                <a:cs typeface="+mn-cs"/>
              </a:rPr>
              <a:t> gave the first public demonstration of the </a:t>
            </a:r>
            <a:r>
              <a:rPr lang="en-CA" altLang="zh-CN" sz="1200" b="0" i="0" u="sng" kern="1200" dirty="0" smtClean="0">
                <a:solidFill>
                  <a:schemeClr val="tx1"/>
                </a:solidFill>
                <a:effectLst/>
                <a:latin typeface="+mn-lt"/>
                <a:ea typeface="+mn-ea"/>
                <a:cs typeface="+mn-cs"/>
                <a:hlinkClick r:id="rId78"/>
              </a:rPr>
              <a:t>transistor</a:t>
            </a:r>
            <a:r>
              <a:rPr lang="en-CA" altLang="zh-CN" sz="1200" b="0" i="0" kern="1200" dirty="0" smtClean="0">
                <a:solidFill>
                  <a:schemeClr val="tx1"/>
                </a:solidFill>
                <a:effectLst/>
                <a:latin typeface="+mn-lt"/>
                <a:ea typeface="+mn-ea"/>
                <a:cs typeface="+mn-cs"/>
              </a:rPr>
              <a:t>, an electrical component that could control, amplify, and generate current. The transistor was much smaller and used less power than vacuum tubes and ushered in an era of cheap small </a:t>
            </a:r>
            <a:r>
              <a:rPr lang="en-CA" altLang="zh-CN" sz="1200" b="0" i="0" u="sng" kern="1200" dirty="0" smtClean="0">
                <a:solidFill>
                  <a:schemeClr val="tx1"/>
                </a:solidFill>
                <a:effectLst/>
                <a:latin typeface="+mn-lt"/>
                <a:ea typeface="+mn-ea"/>
                <a:cs typeface="+mn-cs"/>
                <a:hlinkClick r:id="rId62"/>
              </a:rPr>
              <a:t>electronic</a:t>
            </a:r>
            <a:r>
              <a:rPr lang="en-CA" altLang="zh-CN" sz="1200" b="0" i="0" kern="1200" dirty="0" smtClean="0">
                <a:solidFill>
                  <a:schemeClr val="tx1"/>
                </a:solidFill>
                <a:effectLst/>
                <a:latin typeface="+mn-lt"/>
                <a:ea typeface="+mn-ea"/>
                <a:cs typeface="+mn-cs"/>
              </a:rPr>
              <a:t> devices.</a:t>
            </a:r>
          </a:p>
          <a:p>
            <a:pPr fontAlgn="base"/>
            <a:r>
              <a:rPr lang="en-CA" altLang="zh-CN" sz="1200" b="1" i="0" kern="1200" dirty="0" smtClean="0">
                <a:solidFill>
                  <a:schemeClr val="tx1"/>
                </a:solidFill>
                <a:effectLst/>
                <a:latin typeface="+mn-lt"/>
                <a:ea typeface="+mn-ea"/>
                <a:cs typeface="+mn-cs"/>
              </a:rPr>
              <a:t>1957: Spaceflight</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The </a:t>
            </a:r>
            <a:r>
              <a:rPr lang="en-CA" altLang="zh-CN" sz="1200" b="0" i="0" u="sng" kern="1200" dirty="0" smtClean="0">
                <a:solidFill>
                  <a:schemeClr val="tx1"/>
                </a:solidFill>
                <a:effectLst/>
                <a:latin typeface="+mn-lt"/>
                <a:ea typeface="+mn-ea"/>
                <a:cs typeface="+mn-cs"/>
                <a:hlinkClick r:id="rId79"/>
              </a:rPr>
              <a:t>Soviet Union</a:t>
            </a:r>
            <a:r>
              <a:rPr lang="en-CA" altLang="zh-CN" sz="1200" b="0" i="0" kern="1200" dirty="0" smtClean="0">
                <a:solidFill>
                  <a:schemeClr val="tx1"/>
                </a:solidFill>
                <a:effectLst/>
                <a:latin typeface="+mn-lt"/>
                <a:ea typeface="+mn-ea"/>
                <a:cs typeface="+mn-cs"/>
              </a:rPr>
              <a:t> surprised the world on October 4, when it launched the first artificial satellite, </a:t>
            </a:r>
            <a:r>
              <a:rPr lang="en-CA" altLang="zh-CN" sz="1200" b="0" i="0" u="sng" kern="1200" dirty="0" smtClean="0">
                <a:solidFill>
                  <a:schemeClr val="tx1"/>
                </a:solidFill>
                <a:effectLst/>
                <a:latin typeface="+mn-lt"/>
                <a:ea typeface="+mn-ea"/>
                <a:cs typeface="+mn-cs"/>
                <a:hlinkClick r:id="rId80"/>
              </a:rPr>
              <a:t>Sputnik 1</a:t>
            </a:r>
            <a:r>
              <a:rPr lang="en-CA" altLang="zh-CN" sz="1200" b="0" i="0" kern="1200" dirty="0" smtClean="0">
                <a:solidFill>
                  <a:schemeClr val="tx1"/>
                </a:solidFill>
                <a:effectLst/>
                <a:latin typeface="+mn-lt"/>
                <a:ea typeface="+mn-ea"/>
                <a:cs typeface="+mn-cs"/>
              </a:rPr>
              <a:t>, a small 83.6-kg (184.3-pound) metal sphere. The </a:t>
            </a:r>
            <a:r>
              <a:rPr lang="en-CA" altLang="zh-CN" sz="1200" b="0" i="0" u="sng" kern="1200" dirty="0" smtClean="0">
                <a:solidFill>
                  <a:schemeClr val="tx1"/>
                </a:solidFill>
                <a:effectLst/>
                <a:latin typeface="+mn-lt"/>
                <a:ea typeface="+mn-ea"/>
                <a:cs typeface="+mn-cs"/>
                <a:hlinkClick r:id="rId81"/>
              </a:rPr>
              <a:t>space race</a:t>
            </a:r>
            <a:r>
              <a:rPr lang="en-CA" altLang="zh-CN" sz="1200" b="0" i="0" kern="1200" dirty="0" smtClean="0">
                <a:solidFill>
                  <a:schemeClr val="tx1"/>
                </a:solidFill>
                <a:effectLst/>
                <a:latin typeface="+mn-lt"/>
                <a:ea typeface="+mn-ea"/>
                <a:cs typeface="+mn-cs"/>
              </a:rPr>
              <a:t> began between the Soviet Union and the United States, opening up a new front in the </a:t>
            </a:r>
            <a:r>
              <a:rPr lang="en-CA" altLang="zh-CN" sz="1200" b="0" i="0" u="sng" kern="1200" dirty="0" smtClean="0">
                <a:solidFill>
                  <a:schemeClr val="tx1"/>
                </a:solidFill>
                <a:effectLst/>
                <a:latin typeface="+mn-lt"/>
                <a:ea typeface="+mn-ea"/>
                <a:cs typeface="+mn-cs"/>
                <a:hlinkClick r:id="rId82"/>
              </a:rPr>
              <a:t>Cold War</a:t>
            </a:r>
            <a:r>
              <a:rPr lang="en-CA" altLang="zh-CN" sz="1200" b="0" i="0" kern="1200" dirty="0" smtClean="0">
                <a:solidFill>
                  <a:schemeClr val="tx1"/>
                </a:solidFill>
                <a:effectLst/>
                <a:latin typeface="+mn-lt"/>
                <a:ea typeface="+mn-ea"/>
                <a:cs typeface="+mn-cs"/>
              </a:rPr>
              <a:t>.</a:t>
            </a:r>
          </a:p>
          <a:p>
            <a:pPr fontAlgn="base"/>
            <a:r>
              <a:rPr lang="en-CA" altLang="zh-CN" sz="1200" b="1" i="0" kern="1200" dirty="0" smtClean="0">
                <a:solidFill>
                  <a:schemeClr val="tx1"/>
                </a:solidFill>
                <a:effectLst/>
                <a:latin typeface="+mn-lt"/>
                <a:ea typeface="+mn-ea"/>
                <a:cs typeface="+mn-cs"/>
              </a:rPr>
              <a:t>1974: Personal computer</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The first </a:t>
            </a:r>
            <a:r>
              <a:rPr lang="en-CA" altLang="zh-CN" sz="1200" b="0" i="0" u="sng" kern="1200" dirty="0" smtClean="0">
                <a:solidFill>
                  <a:schemeClr val="tx1"/>
                </a:solidFill>
                <a:effectLst/>
                <a:latin typeface="+mn-lt"/>
                <a:ea typeface="+mn-ea"/>
                <a:cs typeface="+mn-cs"/>
                <a:hlinkClick r:id="rId64"/>
              </a:rPr>
              <a:t>computers</a:t>
            </a:r>
            <a:r>
              <a:rPr lang="en-CA" altLang="zh-CN" sz="1200" b="0" i="0" kern="1200" dirty="0" smtClean="0">
                <a:solidFill>
                  <a:schemeClr val="tx1"/>
                </a:solidFill>
                <a:effectLst/>
                <a:latin typeface="+mn-lt"/>
                <a:ea typeface="+mn-ea"/>
                <a:cs typeface="+mn-cs"/>
              </a:rPr>
              <a:t> that emerged after World War II were gigantic, but, with advances in technology, especially in putting many transistors on a </a:t>
            </a:r>
            <a:r>
              <a:rPr lang="en-CA" altLang="zh-CN" sz="1200" b="0" i="0" u="sng" kern="1200" dirty="0" smtClean="0">
                <a:solidFill>
                  <a:schemeClr val="tx1"/>
                </a:solidFill>
                <a:effectLst/>
                <a:latin typeface="+mn-lt"/>
                <a:ea typeface="+mn-ea"/>
                <a:cs typeface="+mn-cs"/>
                <a:hlinkClick r:id="rId83"/>
              </a:rPr>
              <a:t>semiconductor chip</a:t>
            </a:r>
            <a:r>
              <a:rPr lang="en-CA" altLang="zh-CN" sz="1200" b="0" i="0" kern="1200" dirty="0" smtClean="0">
                <a:solidFill>
                  <a:schemeClr val="tx1"/>
                </a:solidFill>
                <a:effectLst/>
                <a:latin typeface="+mn-lt"/>
                <a:ea typeface="+mn-ea"/>
                <a:cs typeface="+mn-cs"/>
              </a:rPr>
              <a:t>, computers became both smaller and more powerful. Finally, they became small enough for home use. The first such </a:t>
            </a:r>
            <a:r>
              <a:rPr lang="en-CA" altLang="zh-CN" sz="1200" b="0" i="0" u="sng" kern="1200" dirty="0" smtClean="0">
                <a:solidFill>
                  <a:schemeClr val="tx1"/>
                </a:solidFill>
                <a:effectLst/>
                <a:latin typeface="+mn-lt"/>
                <a:ea typeface="+mn-ea"/>
                <a:cs typeface="+mn-cs"/>
                <a:hlinkClick r:id="rId84"/>
              </a:rPr>
              <a:t>personal computer</a:t>
            </a:r>
            <a:r>
              <a:rPr lang="en-CA" altLang="zh-CN" sz="1200" b="0" i="0" kern="1200" dirty="0" smtClean="0">
                <a:solidFill>
                  <a:schemeClr val="tx1"/>
                </a:solidFill>
                <a:effectLst/>
                <a:latin typeface="+mn-lt"/>
                <a:ea typeface="+mn-ea"/>
                <a:cs typeface="+mn-cs"/>
              </a:rPr>
              <a:t> was the Altair, which was soon supplanted in 1977 by the Apple II, the TRS-80, and the Commodore PET.</a:t>
            </a:r>
          </a:p>
          <a:p>
            <a:pPr fontAlgn="base"/>
            <a:r>
              <a:rPr lang="en-CA" altLang="zh-CN" sz="1200" b="1" i="0" kern="1200" dirty="0" smtClean="0">
                <a:solidFill>
                  <a:schemeClr val="tx1"/>
                </a:solidFill>
                <a:effectLst/>
                <a:latin typeface="+mn-lt"/>
                <a:ea typeface="+mn-ea"/>
                <a:cs typeface="+mn-cs"/>
              </a:rPr>
              <a:t>1974: Internet</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u="sng" kern="1200" dirty="0" smtClean="0">
                <a:solidFill>
                  <a:schemeClr val="tx1"/>
                </a:solidFill>
                <a:effectLst/>
                <a:latin typeface="+mn-lt"/>
                <a:ea typeface="+mn-ea"/>
                <a:cs typeface="+mn-cs"/>
                <a:hlinkClick r:id="rId85"/>
              </a:rPr>
              <a:t>Vinton Cerf</a:t>
            </a:r>
            <a:r>
              <a:rPr lang="en-CA" altLang="zh-CN" sz="1200" b="0" i="0" kern="1200" dirty="0" smtClean="0">
                <a:solidFill>
                  <a:schemeClr val="tx1"/>
                </a:solidFill>
                <a:effectLst/>
                <a:latin typeface="+mn-lt"/>
                <a:ea typeface="+mn-ea"/>
                <a:cs typeface="+mn-cs"/>
              </a:rPr>
              <a:t> and </a:t>
            </a:r>
            <a:r>
              <a:rPr lang="en-CA" altLang="zh-CN" sz="1200" b="0" i="0" u="sng" kern="1200" dirty="0" smtClean="0">
                <a:solidFill>
                  <a:schemeClr val="tx1"/>
                </a:solidFill>
                <a:effectLst/>
                <a:latin typeface="+mn-lt"/>
                <a:ea typeface="+mn-ea"/>
                <a:cs typeface="+mn-cs"/>
                <a:hlinkClick r:id="rId86"/>
              </a:rPr>
              <a:t>Robert Kahn</a:t>
            </a:r>
            <a:r>
              <a:rPr lang="en-CA" altLang="zh-CN" sz="1200" b="0" i="0" kern="1200" dirty="0" smtClean="0">
                <a:solidFill>
                  <a:schemeClr val="tx1"/>
                </a:solidFill>
                <a:effectLst/>
                <a:latin typeface="+mn-lt"/>
                <a:ea typeface="+mn-ea"/>
                <a:cs typeface="+mn-cs"/>
              </a:rPr>
              <a:t> produced the </a:t>
            </a:r>
            <a:r>
              <a:rPr lang="en-CA" altLang="zh-CN" sz="1200" b="0" i="0" u="sng" kern="1200" dirty="0" smtClean="0">
                <a:solidFill>
                  <a:schemeClr val="tx1"/>
                </a:solidFill>
                <a:effectLst/>
                <a:latin typeface="+mn-lt"/>
                <a:ea typeface="+mn-ea"/>
                <a:cs typeface="+mn-cs"/>
                <a:hlinkClick r:id="rId87"/>
              </a:rPr>
              <a:t>TCP/IP</a:t>
            </a:r>
            <a:r>
              <a:rPr lang="en-CA" altLang="zh-CN" sz="1200" b="0" i="0" kern="1200" dirty="0" smtClean="0">
                <a:solidFill>
                  <a:schemeClr val="tx1"/>
                </a:solidFill>
                <a:effectLst/>
                <a:latin typeface="+mn-lt"/>
                <a:ea typeface="+mn-ea"/>
                <a:cs typeface="+mn-cs"/>
              </a:rPr>
              <a:t> (Transmission Control Protocol/Internet Protocol), which describes how data can be broken down into smaller pieces called packets and how these packets can be transmitted to the right destination. TCP/IP became the basis for how data is transmitted over the </a:t>
            </a:r>
            <a:r>
              <a:rPr lang="en-CA" altLang="zh-CN" sz="1200" b="0" i="0" u="sng" kern="1200" dirty="0" smtClean="0">
                <a:solidFill>
                  <a:schemeClr val="tx1"/>
                </a:solidFill>
                <a:effectLst/>
                <a:latin typeface="+mn-lt"/>
                <a:ea typeface="+mn-ea"/>
                <a:cs typeface="+mn-cs"/>
                <a:hlinkClick r:id="rId88"/>
              </a:rPr>
              <a:t>Internet</a:t>
            </a:r>
            <a:r>
              <a:rPr lang="en-CA" altLang="zh-CN" sz="1200" b="0" i="0" kern="1200" dirty="0" smtClean="0">
                <a:solidFill>
                  <a:schemeClr val="tx1"/>
                </a:solidFill>
                <a:effectLst/>
                <a:latin typeface="+mn-lt"/>
                <a:ea typeface="+mn-ea"/>
                <a:cs typeface="+mn-cs"/>
              </a:rPr>
              <a:t>.</a:t>
            </a:r>
          </a:p>
          <a:p>
            <a:pPr fontAlgn="base"/>
            <a:r>
              <a:rPr lang="en-CA" altLang="zh-CN" sz="1200" b="1" i="0" kern="1200" dirty="0" smtClean="0">
                <a:solidFill>
                  <a:schemeClr val="tx1"/>
                </a:solidFill>
                <a:effectLst/>
                <a:latin typeface="+mn-lt"/>
                <a:ea typeface="+mn-ea"/>
                <a:cs typeface="+mn-cs"/>
              </a:rPr>
              <a:t>2012: CRISPR</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American biochemist </a:t>
            </a:r>
            <a:r>
              <a:rPr lang="en-CA" altLang="zh-CN" sz="1200" b="0" i="0" u="sng" kern="1200" dirty="0" smtClean="0">
                <a:solidFill>
                  <a:schemeClr val="tx1"/>
                </a:solidFill>
                <a:effectLst/>
                <a:latin typeface="+mn-lt"/>
                <a:ea typeface="+mn-ea"/>
                <a:cs typeface="+mn-cs"/>
                <a:hlinkClick r:id="rId89"/>
              </a:rPr>
              <a:t>Jennifer </a:t>
            </a:r>
            <a:r>
              <a:rPr lang="en-CA" altLang="zh-CN" sz="1200" b="0" i="0" u="sng" kern="1200" dirty="0" err="1" smtClean="0">
                <a:solidFill>
                  <a:schemeClr val="tx1"/>
                </a:solidFill>
                <a:effectLst/>
                <a:latin typeface="+mn-lt"/>
                <a:ea typeface="+mn-ea"/>
                <a:cs typeface="+mn-cs"/>
                <a:hlinkClick r:id="rId89"/>
              </a:rPr>
              <a:t>Doudna</a:t>
            </a:r>
            <a:r>
              <a:rPr lang="en-CA" altLang="zh-CN" sz="1200" b="0" i="0" kern="1200" dirty="0" smtClean="0">
                <a:solidFill>
                  <a:schemeClr val="tx1"/>
                </a:solidFill>
                <a:effectLst/>
                <a:latin typeface="+mn-lt"/>
                <a:ea typeface="+mn-ea"/>
                <a:cs typeface="+mn-cs"/>
              </a:rPr>
              <a:t> and French microbiologist Emmanuelle </a:t>
            </a:r>
            <a:r>
              <a:rPr lang="en-CA" altLang="zh-CN" sz="1200" b="0" i="0" kern="1200" dirty="0" err="1" smtClean="0">
                <a:solidFill>
                  <a:schemeClr val="tx1"/>
                </a:solidFill>
                <a:effectLst/>
                <a:latin typeface="+mn-lt"/>
                <a:ea typeface="+mn-ea"/>
                <a:cs typeface="+mn-cs"/>
              </a:rPr>
              <a:t>Charpentier</a:t>
            </a:r>
            <a:r>
              <a:rPr lang="en-CA" altLang="zh-CN" sz="1200" b="0" i="0" kern="1200" dirty="0" smtClean="0">
                <a:solidFill>
                  <a:schemeClr val="tx1"/>
                </a:solidFill>
                <a:effectLst/>
                <a:latin typeface="+mn-lt"/>
                <a:ea typeface="+mn-ea"/>
                <a:cs typeface="+mn-cs"/>
              </a:rPr>
              <a:t> developed CRISPR-Cas9, a method for </a:t>
            </a:r>
            <a:r>
              <a:rPr lang="en-CA" altLang="zh-CN" sz="1200" b="0" i="0" u="sng" kern="1200" dirty="0" smtClean="0">
                <a:solidFill>
                  <a:schemeClr val="tx1"/>
                </a:solidFill>
                <a:effectLst/>
                <a:latin typeface="+mn-lt"/>
                <a:ea typeface="+mn-ea"/>
                <a:cs typeface="+mn-cs"/>
                <a:hlinkClick r:id="rId90"/>
              </a:rPr>
              <a:t>editing genes</a:t>
            </a:r>
            <a:r>
              <a:rPr lang="en-CA" altLang="zh-CN" sz="1200" b="0" i="0" kern="1200" dirty="0" smtClean="0">
                <a:solidFill>
                  <a:schemeClr val="tx1"/>
                </a:solidFill>
                <a:effectLst/>
                <a:latin typeface="+mn-lt"/>
                <a:ea typeface="+mn-ea"/>
                <a:cs typeface="+mn-cs"/>
              </a:rPr>
              <a:t>—that is, making changes to </a:t>
            </a:r>
            <a:r>
              <a:rPr lang="en-CA" altLang="zh-CN" sz="1200" b="0" i="0" u="sng" kern="1200" dirty="0" smtClean="0">
                <a:solidFill>
                  <a:schemeClr val="tx1"/>
                </a:solidFill>
                <a:effectLst/>
                <a:latin typeface="+mn-lt"/>
                <a:ea typeface="+mn-ea"/>
                <a:cs typeface="+mn-cs"/>
                <a:hlinkClick r:id="rId91"/>
              </a:rPr>
              <a:t>DNA</a:t>
            </a:r>
            <a:r>
              <a:rPr lang="en-CA" altLang="zh-CN" sz="1200" b="0" i="0" kern="1200" dirty="0" smtClean="0">
                <a:solidFill>
                  <a:schemeClr val="tx1"/>
                </a:solidFill>
                <a:effectLst/>
                <a:latin typeface="+mn-lt"/>
                <a:ea typeface="+mn-ea"/>
                <a:cs typeface="+mn-cs"/>
              </a:rPr>
              <a:t> sequences. Gene editing has the potential to treat many diseases but also opens up the ethical gray area of creating designer humans.</a:t>
            </a:r>
          </a:p>
          <a:p>
            <a:pPr fontAlgn="base"/>
            <a:r>
              <a:rPr lang="en-CA" altLang="zh-CN" sz="1200" b="1" i="0" kern="1200" dirty="0" smtClean="0">
                <a:solidFill>
                  <a:schemeClr val="tx1"/>
                </a:solidFill>
                <a:effectLst/>
                <a:latin typeface="+mn-lt"/>
                <a:ea typeface="+mn-ea"/>
                <a:cs typeface="+mn-cs"/>
              </a:rPr>
              <a:t>2017: Artificial intelligence</a:t>
            </a:r>
            <a:r>
              <a:rPr lang="en-CA" altLang="zh-CN" sz="1200" b="0" i="0" kern="1200" dirty="0" smtClean="0">
                <a:solidFill>
                  <a:schemeClr val="tx1"/>
                </a:solidFill>
                <a:effectLst/>
                <a:latin typeface="+mn-lt"/>
                <a:ea typeface="+mn-ea"/>
                <a:cs typeface="+mn-cs"/>
              </a:rPr>
              <a:t/>
            </a:r>
            <a:br>
              <a:rPr lang="en-CA" altLang="zh-CN" sz="1200" b="0" i="0" kern="1200" dirty="0" smtClean="0">
                <a:solidFill>
                  <a:schemeClr val="tx1"/>
                </a:solidFill>
                <a:effectLst/>
                <a:latin typeface="+mn-lt"/>
                <a:ea typeface="+mn-ea"/>
                <a:cs typeface="+mn-cs"/>
              </a:rPr>
            </a:br>
            <a:r>
              <a:rPr lang="en-CA" altLang="zh-CN" sz="1200" b="0" i="0" kern="1200" dirty="0" smtClean="0">
                <a:solidFill>
                  <a:schemeClr val="tx1"/>
                </a:solidFill>
                <a:effectLst/>
                <a:latin typeface="+mn-lt"/>
                <a:ea typeface="+mn-ea"/>
                <a:cs typeface="+mn-cs"/>
              </a:rPr>
              <a:t>The team behind the </a:t>
            </a:r>
            <a:r>
              <a:rPr lang="en-CA" altLang="zh-CN" sz="1200" b="0" i="0" kern="1200" dirty="0" err="1" smtClean="0">
                <a:solidFill>
                  <a:schemeClr val="tx1"/>
                </a:solidFill>
                <a:effectLst/>
                <a:latin typeface="+mn-lt"/>
                <a:ea typeface="+mn-ea"/>
                <a:cs typeface="+mn-cs"/>
              </a:rPr>
              <a:t>AlphaGo</a:t>
            </a:r>
            <a:r>
              <a:rPr lang="en-CA" altLang="zh-CN" sz="1200" b="0" i="0" kern="1200" dirty="0" smtClean="0">
                <a:solidFill>
                  <a:schemeClr val="tx1"/>
                </a:solidFill>
                <a:effectLst/>
                <a:latin typeface="+mn-lt"/>
                <a:ea typeface="+mn-ea"/>
                <a:cs typeface="+mn-cs"/>
              </a:rPr>
              <a:t> </a:t>
            </a:r>
            <a:r>
              <a:rPr lang="en-CA" altLang="zh-CN" sz="1200" b="0" i="0" u="sng" kern="1200" dirty="0" smtClean="0">
                <a:solidFill>
                  <a:schemeClr val="tx1"/>
                </a:solidFill>
                <a:effectLst/>
                <a:latin typeface="+mn-lt"/>
                <a:ea typeface="+mn-ea"/>
                <a:cs typeface="+mn-cs"/>
                <a:hlinkClick r:id="rId92"/>
              </a:rPr>
              <a:t>artificial intelligence</a:t>
            </a:r>
            <a:r>
              <a:rPr lang="en-CA" altLang="zh-CN" sz="1200" b="0" i="0" kern="1200" dirty="0" smtClean="0">
                <a:solidFill>
                  <a:schemeClr val="tx1"/>
                </a:solidFill>
                <a:effectLst/>
                <a:latin typeface="+mn-lt"/>
                <a:ea typeface="+mn-ea"/>
                <a:cs typeface="+mn-cs"/>
              </a:rPr>
              <a:t> program announced that it had become the world’s best go player. </a:t>
            </a:r>
            <a:r>
              <a:rPr lang="en-CA" altLang="zh-CN" sz="1200" b="0" i="0" u="sng" kern="1200" dirty="0" smtClean="0">
                <a:solidFill>
                  <a:schemeClr val="tx1"/>
                </a:solidFill>
                <a:effectLst/>
                <a:latin typeface="+mn-lt"/>
                <a:ea typeface="+mn-ea"/>
                <a:cs typeface="+mn-cs"/>
                <a:hlinkClick r:id="rId93"/>
              </a:rPr>
              <a:t>Go</a:t>
            </a:r>
            <a:r>
              <a:rPr lang="en-CA" altLang="zh-CN" sz="1200" b="0" i="0" kern="1200" dirty="0" smtClean="0">
                <a:solidFill>
                  <a:schemeClr val="tx1"/>
                </a:solidFill>
                <a:effectLst/>
                <a:latin typeface="+mn-lt"/>
                <a:ea typeface="+mn-ea"/>
                <a:cs typeface="+mn-cs"/>
              </a:rPr>
              <a:t> is a game with very simple rules but many possible positions. The previous year </a:t>
            </a:r>
            <a:r>
              <a:rPr lang="en-CA" altLang="zh-CN" sz="1200" b="0" i="0" kern="1200" dirty="0" err="1" smtClean="0">
                <a:solidFill>
                  <a:schemeClr val="tx1"/>
                </a:solidFill>
                <a:effectLst/>
                <a:latin typeface="+mn-lt"/>
                <a:ea typeface="+mn-ea"/>
                <a:cs typeface="+mn-cs"/>
              </a:rPr>
              <a:t>AlphaGo</a:t>
            </a:r>
            <a:r>
              <a:rPr lang="en-CA" altLang="zh-CN" sz="1200" b="0" i="0" kern="1200" dirty="0" smtClean="0">
                <a:solidFill>
                  <a:schemeClr val="tx1"/>
                </a:solidFill>
                <a:effectLst/>
                <a:latin typeface="+mn-lt"/>
                <a:ea typeface="+mn-ea"/>
                <a:cs typeface="+mn-cs"/>
              </a:rPr>
              <a:t> had defeated the great player Lee </a:t>
            </a:r>
            <a:r>
              <a:rPr lang="en-CA" altLang="zh-CN" sz="1200" b="0" i="0" kern="1200" dirty="0" err="1" smtClean="0">
                <a:solidFill>
                  <a:schemeClr val="tx1"/>
                </a:solidFill>
                <a:effectLst/>
                <a:latin typeface="+mn-lt"/>
                <a:ea typeface="+mn-ea"/>
                <a:cs typeface="+mn-cs"/>
              </a:rPr>
              <a:t>Sedol</a:t>
            </a:r>
            <a:r>
              <a:rPr lang="en-CA" altLang="zh-CN" sz="1200" b="0" i="0" kern="1200" dirty="0" smtClean="0">
                <a:solidFill>
                  <a:schemeClr val="tx1"/>
                </a:solidFill>
                <a:effectLst/>
                <a:latin typeface="+mn-lt"/>
                <a:ea typeface="+mn-ea"/>
                <a:cs typeface="+mn-cs"/>
              </a:rPr>
              <a:t> in a match 4–1. </a:t>
            </a:r>
            <a:r>
              <a:rPr lang="en-CA" altLang="zh-CN" sz="1200" b="0" i="0" kern="1200" dirty="0" err="1" smtClean="0">
                <a:solidFill>
                  <a:schemeClr val="tx1"/>
                </a:solidFill>
                <a:effectLst/>
                <a:latin typeface="+mn-lt"/>
                <a:ea typeface="+mn-ea"/>
                <a:cs typeface="+mn-cs"/>
              </a:rPr>
              <a:t>AlphaGo</a:t>
            </a:r>
            <a:r>
              <a:rPr lang="en-CA" altLang="zh-CN" sz="1200" b="0" i="0" kern="1200" dirty="0" smtClean="0">
                <a:solidFill>
                  <a:schemeClr val="tx1"/>
                </a:solidFill>
                <a:effectLst/>
                <a:latin typeface="+mn-lt"/>
                <a:ea typeface="+mn-ea"/>
                <a:cs typeface="+mn-cs"/>
              </a:rPr>
              <a:t> then played itself and, through continual improvement, was able to defeat the version that had defeated Lee, 100–0. Through machine learning, </a:t>
            </a:r>
            <a:r>
              <a:rPr lang="en-CA" altLang="zh-CN" sz="1200" b="0" i="0" kern="1200" dirty="0" err="1" smtClean="0">
                <a:solidFill>
                  <a:schemeClr val="tx1"/>
                </a:solidFill>
                <a:effectLst/>
                <a:latin typeface="+mn-lt"/>
                <a:ea typeface="+mn-ea"/>
                <a:cs typeface="+mn-cs"/>
              </a:rPr>
              <a:t>AlphaGo</a:t>
            </a:r>
            <a:r>
              <a:rPr lang="en-CA" altLang="zh-CN" sz="1200" b="0" i="0" kern="1200" dirty="0" smtClean="0">
                <a:solidFill>
                  <a:schemeClr val="tx1"/>
                </a:solidFill>
                <a:effectLst/>
                <a:latin typeface="+mn-lt"/>
                <a:ea typeface="+mn-ea"/>
                <a:cs typeface="+mn-cs"/>
              </a:rPr>
              <a:t> had become better at the game than any human.</a:t>
            </a:r>
          </a:p>
          <a:p>
            <a:endParaRPr lang="zh-CN" altLang="en-US" dirty="0"/>
          </a:p>
        </p:txBody>
      </p:sp>
      <p:sp>
        <p:nvSpPr>
          <p:cNvPr id="4" name="Slide Number Placeholder 3"/>
          <p:cNvSpPr>
            <a:spLocks noGrp="1"/>
          </p:cNvSpPr>
          <p:nvPr>
            <p:ph type="sldNum" sz="quarter" idx="10"/>
          </p:nvPr>
        </p:nvSpPr>
        <p:spPr/>
        <p:txBody>
          <a:bodyPr/>
          <a:lstStyle/>
          <a:p>
            <a:fld id="{43E62FBD-1213-4B4C-92AE-EFFB37C2C24E}" type="slidenum">
              <a:rPr lang="zh-CN" altLang="en-US" smtClean="0"/>
              <a:t>2</a:t>
            </a:fld>
            <a:endParaRPr lang="zh-CN" altLang="en-US"/>
          </a:p>
        </p:txBody>
      </p:sp>
    </p:spTree>
    <p:extLst>
      <p:ext uri="{BB962C8B-B14F-4D97-AF65-F5344CB8AC3E}">
        <p14:creationId xmlns:p14="http://schemas.microsoft.com/office/powerpoint/2010/main" val="302330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43E62FBD-1213-4B4C-92AE-EFFB37C2C24E}" type="slidenum">
              <a:rPr lang="zh-CN" altLang="en-US" smtClean="0"/>
              <a:t>19</a:t>
            </a:fld>
            <a:endParaRPr lang="zh-CN" altLang="en-US"/>
          </a:p>
        </p:txBody>
      </p:sp>
    </p:spTree>
    <p:extLst>
      <p:ext uri="{BB962C8B-B14F-4D97-AF65-F5344CB8AC3E}">
        <p14:creationId xmlns:p14="http://schemas.microsoft.com/office/powerpoint/2010/main" val="35648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43E62FBD-1213-4B4C-92AE-EFFB37C2C24E}" type="slidenum">
              <a:rPr lang="zh-CN" altLang="en-US" smtClean="0"/>
              <a:t>20</a:t>
            </a:fld>
            <a:endParaRPr lang="zh-CN" altLang="en-US"/>
          </a:p>
        </p:txBody>
      </p:sp>
    </p:spTree>
    <p:extLst>
      <p:ext uri="{BB962C8B-B14F-4D97-AF65-F5344CB8AC3E}">
        <p14:creationId xmlns:p14="http://schemas.microsoft.com/office/powerpoint/2010/main" val="2060899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43E62FBD-1213-4B4C-92AE-EFFB37C2C24E}" type="slidenum">
              <a:rPr lang="zh-CN" altLang="en-US" smtClean="0"/>
              <a:t>21</a:t>
            </a:fld>
            <a:endParaRPr lang="zh-CN" altLang="en-US"/>
          </a:p>
        </p:txBody>
      </p:sp>
    </p:spTree>
    <p:extLst>
      <p:ext uri="{BB962C8B-B14F-4D97-AF65-F5344CB8AC3E}">
        <p14:creationId xmlns:p14="http://schemas.microsoft.com/office/powerpoint/2010/main" val="13023591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43E62FBD-1213-4B4C-92AE-EFFB37C2C24E}" type="slidenum">
              <a:rPr lang="zh-CN" altLang="en-US" smtClean="0"/>
              <a:t>22</a:t>
            </a:fld>
            <a:endParaRPr lang="zh-CN" altLang="en-US"/>
          </a:p>
        </p:txBody>
      </p:sp>
    </p:spTree>
    <p:extLst>
      <p:ext uri="{BB962C8B-B14F-4D97-AF65-F5344CB8AC3E}">
        <p14:creationId xmlns:p14="http://schemas.microsoft.com/office/powerpoint/2010/main" val="2623604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43E62FBD-1213-4B4C-92AE-EFFB37C2C24E}" type="slidenum">
              <a:rPr lang="zh-CN" altLang="en-US" smtClean="0"/>
              <a:t>23</a:t>
            </a:fld>
            <a:endParaRPr lang="zh-CN" altLang="en-US"/>
          </a:p>
        </p:txBody>
      </p:sp>
    </p:spTree>
    <p:extLst>
      <p:ext uri="{BB962C8B-B14F-4D97-AF65-F5344CB8AC3E}">
        <p14:creationId xmlns:p14="http://schemas.microsoft.com/office/powerpoint/2010/main" val="1696598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43E62FBD-1213-4B4C-92AE-EFFB37C2C24E}" type="slidenum">
              <a:rPr lang="zh-CN" altLang="en-US" smtClean="0"/>
              <a:t>4</a:t>
            </a:fld>
            <a:endParaRPr lang="zh-CN" altLang="en-US"/>
          </a:p>
        </p:txBody>
      </p:sp>
    </p:spTree>
    <p:extLst>
      <p:ext uri="{BB962C8B-B14F-4D97-AF65-F5344CB8AC3E}">
        <p14:creationId xmlns:p14="http://schemas.microsoft.com/office/powerpoint/2010/main" val="343417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zh-CN" sz="1200" b="1" i="0" kern="1200" dirty="0" err="1" smtClean="0">
                <a:solidFill>
                  <a:schemeClr val="tx1"/>
                </a:solidFill>
                <a:effectLst/>
                <a:latin typeface="+mn-lt"/>
                <a:ea typeface="+mn-ea"/>
                <a:cs typeface="+mn-cs"/>
              </a:rPr>
              <a:t>Cyberpornography</a:t>
            </a:r>
            <a:r>
              <a:rPr lang="en-CA" altLang="zh-CN" sz="1200" b="1" i="0" kern="1200" dirty="0" smtClean="0">
                <a:solidFill>
                  <a:schemeClr val="tx1"/>
                </a:solidFill>
                <a:effectLst/>
                <a:latin typeface="+mn-lt"/>
                <a:ea typeface="+mn-ea"/>
                <a:cs typeface="+mn-cs"/>
              </a:rPr>
              <a:t> </a:t>
            </a:r>
            <a:r>
              <a:rPr lang="en-CA" altLang="zh-CN" sz="1200" b="0" i="0" kern="1200" dirty="0" smtClean="0">
                <a:solidFill>
                  <a:schemeClr val="tx1"/>
                </a:solidFill>
                <a:effectLst/>
                <a:latin typeface="+mn-lt"/>
                <a:ea typeface="+mn-ea"/>
                <a:cs typeface="+mn-cs"/>
              </a:rPr>
              <a:t>is the act of using cyberspace to create, display, distribute, import, or publish </a:t>
            </a:r>
            <a:r>
              <a:rPr lang="en-CA" altLang="zh-CN" sz="1200" b="1" i="0" kern="1200" dirty="0" smtClean="0">
                <a:solidFill>
                  <a:schemeClr val="tx1"/>
                </a:solidFill>
                <a:effectLst/>
                <a:latin typeface="+mn-lt"/>
                <a:ea typeface="+mn-ea"/>
                <a:cs typeface="+mn-cs"/>
              </a:rPr>
              <a:t>pornography</a:t>
            </a:r>
            <a:r>
              <a:rPr lang="en-CA" altLang="zh-CN" sz="1200" b="0" i="0" kern="1200" dirty="0" smtClean="0">
                <a:solidFill>
                  <a:schemeClr val="tx1"/>
                </a:solidFill>
                <a:effectLst/>
                <a:latin typeface="+mn-lt"/>
                <a:ea typeface="+mn-ea"/>
                <a:cs typeface="+mn-cs"/>
              </a:rPr>
              <a:t> or obscene materials, especially materials depicting children engaged in sexual acts with adults. </a:t>
            </a:r>
            <a:r>
              <a:rPr lang="en-CA" altLang="zh-CN" sz="1200" b="0" i="0" kern="1200" dirty="0" err="1" smtClean="0">
                <a:solidFill>
                  <a:schemeClr val="tx1"/>
                </a:solidFill>
                <a:effectLst/>
                <a:latin typeface="+mn-lt"/>
                <a:ea typeface="+mn-ea"/>
                <a:cs typeface="+mn-cs"/>
              </a:rPr>
              <a:t>Cyberpornography</a:t>
            </a:r>
            <a:r>
              <a:rPr lang="en-CA" altLang="zh-CN" sz="1200" b="0" i="0" kern="1200" dirty="0" smtClean="0">
                <a:solidFill>
                  <a:schemeClr val="tx1"/>
                </a:solidFill>
                <a:effectLst/>
                <a:latin typeface="+mn-lt"/>
                <a:ea typeface="+mn-ea"/>
                <a:cs typeface="+mn-cs"/>
              </a:rPr>
              <a:t> is a criminal offense, classified as causing harm to persons</a:t>
            </a:r>
            <a:endParaRPr lang="zh-CN" altLang="en-US" dirty="0"/>
          </a:p>
        </p:txBody>
      </p:sp>
      <p:sp>
        <p:nvSpPr>
          <p:cNvPr id="4" name="Slide Number Placeholder 3"/>
          <p:cNvSpPr>
            <a:spLocks noGrp="1"/>
          </p:cNvSpPr>
          <p:nvPr>
            <p:ph type="sldNum" sz="quarter" idx="10"/>
          </p:nvPr>
        </p:nvSpPr>
        <p:spPr/>
        <p:txBody>
          <a:bodyPr/>
          <a:lstStyle/>
          <a:p>
            <a:fld id="{43E62FBD-1213-4B4C-92AE-EFFB37C2C24E}" type="slidenum">
              <a:rPr lang="zh-CN" altLang="en-US" smtClean="0"/>
              <a:t>5</a:t>
            </a:fld>
            <a:endParaRPr lang="zh-CN" altLang="en-US"/>
          </a:p>
        </p:txBody>
      </p:sp>
    </p:spTree>
    <p:extLst>
      <p:ext uri="{BB962C8B-B14F-4D97-AF65-F5344CB8AC3E}">
        <p14:creationId xmlns:p14="http://schemas.microsoft.com/office/powerpoint/2010/main" val="3766667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smtClean="0"/>
              <a:t>The high school days – beating </a:t>
            </a:r>
            <a:endParaRPr lang="zh-CN" altLang="en-US" dirty="0"/>
          </a:p>
        </p:txBody>
      </p:sp>
      <p:sp>
        <p:nvSpPr>
          <p:cNvPr id="4" name="Slide Number Placeholder 3"/>
          <p:cNvSpPr>
            <a:spLocks noGrp="1"/>
          </p:cNvSpPr>
          <p:nvPr>
            <p:ph type="sldNum" sz="quarter" idx="10"/>
          </p:nvPr>
        </p:nvSpPr>
        <p:spPr/>
        <p:txBody>
          <a:bodyPr/>
          <a:lstStyle/>
          <a:p>
            <a:fld id="{43E62FBD-1213-4B4C-92AE-EFFB37C2C24E}" type="slidenum">
              <a:rPr lang="zh-CN" altLang="en-US" smtClean="0"/>
              <a:t>6</a:t>
            </a:fld>
            <a:endParaRPr lang="zh-CN" altLang="en-US"/>
          </a:p>
        </p:txBody>
      </p:sp>
    </p:spTree>
    <p:extLst>
      <p:ext uri="{BB962C8B-B14F-4D97-AF65-F5344CB8AC3E}">
        <p14:creationId xmlns:p14="http://schemas.microsoft.com/office/powerpoint/2010/main" val="1696598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43E62FBD-1213-4B4C-92AE-EFFB37C2C24E}" type="slidenum">
              <a:rPr lang="zh-CN" altLang="en-US" smtClean="0"/>
              <a:t>7</a:t>
            </a:fld>
            <a:endParaRPr lang="zh-CN" altLang="en-US"/>
          </a:p>
        </p:txBody>
      </p:sp>
    </p:spTree>
    <p:extLst>
      <p:ext uri="{BB962C8B-B14F-4D97-AF65-F5344CB8AC3E}">
        <p14:creationId xmlns:p14="http://schemas.microsoft.com/office/powerpoint/2010/main" val="3766667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43E62FBD-1213-4B4C-92AE-EFFB37C2C24E}" type="slidenum">
              <a:rPr lang="zh-CN" altLang="en-US" smtClean="0"/>
              <a:t>8</a:t>
            </a:fld>
            <a:endParaRPr lang="zh-CN" altLang="en-US"/>
          </a:p>
        </p:txBody>
      </p:sp>
    </p:spTree>
    <p:extLst>
      <p:ext uri="{BB962C8B-B14F-4D97-AF65-F5344CB8AC3E}">
        <p14:creationId xmlns:p14="http://schemas.microsoft.com/office/powerpoint/2010/main" val="1696598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ltLang="zh-CN" sz="1200" b="0" i="0" kern="1200" dirty="0" smtClean="0">
                <a:solidFill>
                  <a:schemeClr val="tx1"/>
                </a:solidFill>
                <a:effectLst/>
                <a:latin typeface="+mn-lt"/>
                <a:ea typeface="+mn-ea"/>
                <a:cs typeface="+mn-cs"/>
              </a:rPr>
              <a:t>A </a:t>
            </a:r>
            <a:r>
              <a:rPr lang="en-CA" altLang="zh-CN" sz="1200" b="1" i="0" kern="1200" dirty="0" smtClean="0">
                <a:solidFill>
                  <a:schemeClr val="tx1"/>
                </a:solidFill>
                <a:effectLst/>
                <a:latin typeface="+mn-lt"/>
                <a:ea typeface="+mn-ea"/>
                <a:cs typeface="+mn-cs"/>
              </a:rPr>
              <a:t>sedentary lifestyle</a:t>
            </a:r>
            <a:r>
              <a:rPr lang="en-CA" altLang="zh-CN" sz="1200" b="0" i="0" kern="1200" dirty="0" smtClean="0">
                <a:solidFill>
                  <a:schemeClr val="tx1"/>
                </a:solidFill>
                <a:effectLst/>
                <a:latin typeface="+mn-lt"/>
                <a:ea typeface="+mn-ea"/>
                <a:cs typeface="+mn-cs"/>
              </a:rPr>
              <a:t> is a type of </a:t>
            </a:r>
            <a:r>
              <a:rPr lang="en-CA" altLang="zh-CN" sz="1200" b="1" i="0" kern="1200" dirty="0" smtClean="0">
                <a:solidFill>
                  <a:schemeClr val="tx1"/>
                </a:solidFill>
                <a:effectLst/>
                <a:latin typeface="+mn-lt"/>
                <a:ea typeface="+mn-ea"/>
                <a:cs typeface="+mn-cs"/>
              </a:rPr>
              <a:t>lifestyle</a:t>
            </a:r>
            <a:r>
              <a:rPr lang="en-CA" altLang="zh-CN" sz="1200" b="0" i="0" kern="1200" dirty="0" smtClean="0">
                <a:solidFill>
                  <a:schemeClr val="tx1"/>
                </a:solidFill>
                <a:effectLst/>
                <a:latin typeface="+mn-lt"/>
                <a:ea typeface="+mn-ea"/>
                <a:cs typeface="+mn-cs"/>
              </a:rPr>
              <a:t> involving little or no physical activity. A person living a </a:t>
            </a:r>
            <a:r>
              <a:rPr lang="en-CA" altLang="zh-CN" sz="1200" b="1" i="0" kern="1200" dirty="0" smtClean="0">
                <a:solidFill>
                  <a:schemeClr val="tx1"/>
                </a:solidFill>
                <a:effectLst/>
                <a:latin typeface="+mn-lt"/>
                <a:ea typeface="+mn-ea"/>
                <a:cs typeface="+mn-cs"/>
              </a:rPr>
              <a:t>sedentary lifestyle</a:t>
            </a:r>
            <a:r>
              <a:rPr lang="en-CA" altLang="zh-CN" sz="1200" b="0" i="0" kern="1200" dirty="0" smtClean="0">
                <a:solidFill>
                  <a:schemeClr val="tx1"/>
                </a:solidFill>
                <a:effectLst/>
                <a:latin typeface="+mn-lt"/>
                <a:ea typeface="+mn-ea"/>
                <a:cs typeface="+mn-cs"/>
              </a:rPr>
              <a:t> is often sitting or lying down while engaged in an activity like reading, socializing, watching television, playing video games, or using a mobile phone/computer for much of the da</a:t>
            </a:r>
            <a:endParaRPr lang="zh-CN" altLang="en-US" dirty="0"/>
          </a:p>
        </p:txBody>
      </p:sp>
      <p:sp>
        <p:nvSpPr>
          <p:cNvPr id="4" name="Slide Number Placeholder 3"/>
          <p:cNvSpPr>
            <a:spLocks noGrp="1"/>
          </p:cNvSpPr>
          <p:nvPr>
            <p:ph type="sldNum" sz="quarter" idx="10"/>
          </p:nvPr>
        </p:nvSpPr>
        <p:spPr/>
        <p:txBody>
          <a:bodyPr/>
          <a:lstStyle/>
          <a:p>
            <a:fld id="{43E62FBD-1213-4B4C-92AE-EFFB37C2C24E}" type="slidenum">
              <a:rPr lang="zh-CN" altLang="en-US" smtClean="0"/>
              <a:t>9</a:t>
            </a:fld>
            <a:endParaRPr lang="zh-CN" altLang="en-US"/>
          </a:p>
        </p:txBody>
      </p:sp>
    </p:spTree>
    <p:extLst>
      <p:ext uri="{BB962C8B-B14F-4D97-AF65-F5344CB8AC3E}">
        <p14:creationId xmlns:p14="http://schemas.microsoft.com/office/powerpoint/2010/main" val="3786660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43E62FBD-1213-4B4C-92AE-EFFB37C2C24E}" type="slidenum">
              <a:rPr lang="zh-CN" altLang="en-US" smtClean="0"/>
              <a:t>10</a:t>
            </a:fld>
            <a:endParaRPr lang="zh-CN" altLang="en-US"/>
          </a:p>
        </p:txBody>
      </p:sp>
    </p:spTree>
    <p:extLst>
      <p:ext uri="{BB962C8B-B14F-4D97-AF65-F5344CB8AC3E}">
        <p14:creationId xmlns:p14="http://schemas.microsoft.com/office/powerpoint/2010/main" val="383871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10"/>
          </p:nvPr>
        </p:nvSpPr>
        <p:spPr/>
        <p:txBody>
          <a:bodyPr/>
          <a:lstStyle/>
          <a:p>
            <a:fld id="{43E62FBD-1213-4B4C-92AE-EFFB37C2C24E}" type="slidenum">
              <a:rPr lang="zh-CN" altLang="en-US" smtClean="0"/>
              <a:t>18</a:t>
            </a:fld>
            <a:endParaRPr lang="zh-CN" altLang="en-US"/>
          </a:p>
        </p:txBody>
      </p:sp>
    </p:spTree>
    <p:extLst>
      <p:ext uri="{BB962C8B-B14F-4D97-AF65-F5344CB8AC3E}">
        <p14:creationId xmlns:p14="http://schemas.microsoft.com/office/powerpoint/2010/main" val="262360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ltLang="zh-CN" smtClean="0"/>
              <a:t>Click to edit Master subtitle style</a:t>
            </a:r>
            <a:endParaRPr kumimoji="0" lang="en-US"/>
          </a:p>
        </p:txBody>
      </p:sp>
      <p:sp>
        <p:nvSpPr>
          <p:cNvPr id="28" name="Date Placeholder 27"/>
          <p:cNvSpPr>
            <a:spLocks noGrp="1"/>
          </p:cNvSpPr>
          <p:nvPr>
            <p:ph type="dt" sz="half" idx="10"/>
          </p:nvPr>
        </p:nvSpPr>
        <p:spPr/>
        <p:txBody>
          <a:bodyPr/>
          <a:lstStyle/>
          <a:p>
            <a:fld id="{B458C5FC-786F-416A-B23C-B3C78D796E28}" type="datetimeFigureOut">
              <a:rPr lang="zh-CN" altLang="en-US" smtClean="0"/>
              <a:t>2020/3/5</a:t>
            </a:fld>
            <a:endParaRPr lang="zh-CN" altLang="en-US"/>
          </a:p>
        </p:txBody>
      </p:sp>
      <p:sp>
        <p:nvSpPr>
          <p:cNvPr id="17" name="Footer Placeholder 16"/>
          <p:cNvSpPr>
            <a:spLocks noGrp="1"/>
          </p:cNvSpPr>
          <p:nvPr>
            <p:ph type="ftr" sz="quarter" idx="11"/>
          </p:nvPr>
        </p:nvSpPr>
        <p:spPr/>
        <p:txBody>
          <a:bodyPr/>
          <a:lstStyle/>
          <a:p>
            <a:endParaRPr lang="zh-CN" alt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1A5F0F4-870E-42DA-BB7A-2DDFC84FEDB6}" type="slidenum">
              <a:rPr lang="zh-CN" altLang="en-US" smtClean="0"/>
              <a:t>‹#›</a:t>
            </a:fld>
            <a:endParaRPr lang="zh-CN" alt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ltLang="zh-CN"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B458C5FC-786F-416A-B23C-B3C78D796E28}" type="datetimeFigureOut">
              <a:rPr lang="zh-CN" altLang="en-US" smtClean="0"/>
              <a:t>2020/3/5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51A5F0F4-870E-42DA-BB7A-2DDFC84FEDB6}" type="slidenum">
              <a:rPr lang="zh-CN" altLang="en-US" smtClean="0"/>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51A5F0F4-870E-42DA-BB7A-2DDFC84FEDB6}" type="slidenum">
              <a:rPr lang="zh-CN" altLang="en-US" smtClean="0"/>
              <a:t>‹#›</a:t>
            </a:fld>
            <a:endParaRPr lang="zh-CN" alt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4" name="Date Placeholder 3"/>
          <p:cNvSpPr>
            <a:spLocks noGrp="1"/>
          </p:cNvSpPr>
          <p:nvPr>
            <p:ph type="dt" sz="half" idx="10"/>
          </p:nvPr>
        </p:nvSpPr>
        <p:spPr/>
        <p:txBody>
          <a:bodyPr/>
          <a:lstStyle/>
          <a:p>
            <a:fld id="{B458C5FC-786F-416A-B23C-B3C78D796E28}" type="datetimeFigureOut">
              <a:rPr lang="zh-CN" altLang="en-US" smtClean="0"/>
              <a:t>2020/3/5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ltLang="zh-CN"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ltLang="zh-CN" smtClean="0"/>
              <a:t>Click to edit Master title style</a:t>
            </a:r>
            <a:endParaRPr kumimoji="0" lang="en-US"/>
          </a:p>
        </p:txBody>
      </p:sp>
      <p:sp>
        <p:nvSpPr>
          <p:cNvPr id="4" name="Date Placeholder 3"/>
          <p:cNvSpPr>
            <a:spLocks noGrp="1"/>
          </p:cNvSpPr>
          <p:nvPr>
            <p:ph type="dt" sz="half" idx="10"/>
          </p:nvPr>
        </p:nvSpPr>
        <p:spPr/>
        <p:txBody>
          <a:bodyPr/>
          <a:lstStyle/>
          <a:p>
            <a:fld id="{B458C5FC-786F-416A-B23C-B3C78D796E28}" type="datetimeFigureOut">
              <a:rPr lang="zh-CN" altLang="en-US" smtClean="0"/>
              <a:t>2020/3/5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4361688" y="1026372"/>
            <a:ext cx="457200" cy="441325"/>
          </a:xfrm>
        </p:spPr>
        <p:txBody>
          <a:bodyPr/>
          <a:lstStyle/>
          <a:p>
            <a:fld id="{51A5F0F4-870E-42DA-BB7A-2DDFC84FEDB6}" type="slidenum">
              <a:rPr lang="zh-CN" altLang="en-US" smtClean="0"/>
              <a:t>‹#›</a:t>
            </a:fld>
            <a:endParaRPr lang="zh-CN" alt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ltLang="zh-CN"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zh-CN" altLang="en-US"/>
          </a:p>
        </p:txBody>
      </p:sp>
      <p:sp>
        <p:nvSpPr>
          <p:cNvPr id="4" name="Date Placeholder 3"/>
          <p:cNvSpPr>
            <a:spLocks noGrp="1"/>
          </p:cNvSpPr>
          <p:nvPr>
            <p:ph type="dt" sz="half" idx="10"/>
          </p:nvPr>
        </p:nvSpPr>
        <p:spPr/>
        <p:txBody>
          <a:bodyPr/>
          <a:lstStyle/>
          <a:p>
            <a:fld id="{B458C5FC-786F-416A-B23C-B3C78D796E28}" type="datetimeFigureOut">
              <a:rPr lang="zh-CN" altLang="en-US" smtClean="0"/>
              <a:t>2020/3/5</a:t>
            </a:fld>
            <a:endParaRPr lang="zh-CN" alt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1A5F0F4-870E-42DA-BB7A-2DDFC84FEDB6}" type="slidenum">
              <a:rPr lang="zh-CN" altLang="en-US" smtClean="0"/>
              <a:t>‹#›</a:t>
            </a:fld>
            <a:endParaRPr lang="zh-CN" alt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ltLang="zh-CN"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ltLang="zh-CN"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458C5FC-786F-416A-B23C-B3C78D796E28}" type="datetimeFigureOut">
              <a:rPr lang="zh-CN" altLang="en-US" smtClean="0"/>
              <a:t>2020/3/5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51A5F0F4-870E-42DA-BB7A-2DDFC84FEDB6}" type="slidenum">
              <a:rPr lang="zh-CN" altLang="en-US" smtClean="0"/>
              <a:t>‹#›</a:t>
            </a:fld>
            <a:endParaRPr lang="zh-CN" alt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ltLang="zh-CN" smtClean="0"/>
              <a:t>Click to edit Master text styles</a:t>
            </a:r>
          </a:p>
        </p:txBody>
      </p:sp>
      <p:sp>
        <p:nvSpPr>
          <p:cNvPr id="7" name="Date Placeholder 6"/>
          <p:cNvSpPr>
            <a:spLocks noGrp="1"/>
          </p:cNvSpPr>
          <p:nvPr>
            <p:ph type="dt" sz="half" idx="10"/>
          </p:nvPr>
        </p:nvSpPr>
        <p:spPr/>
        <p:txBody>
          <a:bodyPr/>
          <a:lstStyle/>
          <a:p>
            <a:fld id="{B458C5FC-786F-416A-B23C-B3C78D796E28}" type="datetimeFigureOut">
              <a:rPr lang="zh-CN" altLang="en-US" smtClean="0"/>
              <a:t>2020/3/5</a:t>
            </a:fld>
            <a:endParaRPr lang="zh-CN" altLang="en-US"/>
          </a:p>
        </p:txBody>
      </p:sp>
      <p:sp>
        <p:nvSpPr>
          <p:cNvPr id="8" name="Footer Placeholder 7"/>
          <p:cNvSpPr>
            <a:spLocks noGrp="1"/>
          </p:cNvSpPr>
          <p:nvPr>
            <p:ph type="ftr" sz="quarter" idx="11"/>
          </p:nvPr>
        </p:nvSpPr>
        <p:spPr>
          <a:xfrm>
            <a:off x="304800" y="6409944"/>
            <a:ext cx="3581400" cy="365760"/>
          </a:xfrm>
        </p:spPr>
        <p:txBody>
          <a:bodyPr/>
          <a:lstStyle/>
          <a:p>
            <a:endParaRPr lang="zh-CN" alt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1A5F0F4-870E-42DA-BB7A-2DDFC84FEDB6}" type="slidenum">
              <a:rPr lang="zh-CN" altLang="en-US" smtClean="0"/>
              <a:t>‹#›</a:t>
            </a:fld>
            <a:endParaRPr lang="zh-CN" altLang="en-US"/>
          </a:p>
        </p:txBody>
      </p:sp>
      <p:sp>
        <p:nvSpPr>
          <p:cNvPr id="23" name="Title 22"/>
          <p:cNvSpPr>
            <a:spLocks noGrp="1"/>
          </p:cNvSpPr>
          <p:nvPr>
            <p:ph type="title"/>
          </p:nvPr>
        </p:nvSpPr>
        <p:spPr/>
        <p:txBody>
          <a:bodyPr rtlCol="0" anchor="b" anchorCtr="0"/>
          <a:lstStyle/>
          <a:p>
            <a:r>
              <a:rPr kumimoji="0" lang="en-US" altLang="zh-CN"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ltLang="zh-CN" smtClean="0"/>
              <a:t>Click to edit Master title style</a:t>
            </a:r>
            <a:endParaRPr kumimoji="0" lang="en-US"/>
          </a:p>
        </p:txBody>
      </p:sp>
      <p:sp>
        <p:nvSpPr>
          <p:cNvPr id="3" name="Date Placeholder 2"/>
          <p:cNvSpPr>
            <a:spLocks noGrp="1"/>
          </p:cNvSpPr>
          <p:nvPr>
            <p:ph type="dt" sz="half" idx="10"/>
          </p:nvPr>
        </p:nvSpPr>
        <p:spPr/>
        <p:txBody>
          <a:bodyPr/>
          <a:lstStyle/>
          <a:p>
            <a:fld id="{B458C5FC-786F-416A-B23C-B3C78D796E28}" type="datetimeFigureOut">
              <a:rPr lang="zh-CN" altLang="en-US" smtClean="0"/>
              <a:t>2020/3/5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a:xfrm>
            <a:off x="4343400" y="1036020"/>
            <a:ext cx="457200" cy="441325"/>
          </a:xfrm>
        </p:spPr>
        <p:txBody>
          <a:bodyPr/>
          <a:lstStyle/>
          <a:p>
            <a:fld id="{51A5F0F4-870E-42DA-BB7A-2DDFC84FEDB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458C5FC-786F-416A-B23C-B3C78D796E28}" type="datetimeFigureOut">
              <a:rPr lang="zh-CN" altLang="en-US" smtClean="0"/>
              <a:t>2020/3/5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1A5F0F4-870E-42DA-BB7A-2DDFC84FEDB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ltLang="zh-CN"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ltLang="zh-CN"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ltLang="zh-CN" smtClean="0"/>
              <a:t>Click to edit Master text styles</a:t>
            </a:r>
          </a:p>
          <a:p>
            <a:pPr lvl="1" eaLnBrk="1" latinLnBrk="0" hangingPunct="1"/>
            <a:r>
              <a:rPr lang="en-US" altLang="zh-CN" smtClean="0"/>
              <a:t>Second level</a:t>
            </a:r>
          </a:p>
          <a:p>
            <a:pPr lvl="2" eaLnBrk="1" latinLnBrk="0" hangingPunct="1"/>
            <a:r>
              <a:rPr lang="en-US" altLang="zh-CN" smtClean="0"/>
              <a:t>Third level</a:t>
            </a:r>
          </a:p>
          <a:p>
            <a:pPr lvl="3" eaLnBrk="1" latinLnBrk="0" hangingPunct="1"/>
            <a:r>
              <a:rPr lang="en-US" altLang="zh-CN" smtClean="0"/>
              <a:t>Fourth level</a:t>
            </a:r>
          </a:p>
          <a:p>
            <a:pPr lvl="4" eaLnBrk="1" latinLnBrk="0" hangingPunct="1"/>
            <a:r>
              <a:rPr lang="en-US" altLang="zh-CN"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1A5F0F4-870E-42DA-BB7A-2DDFC84FEDB6}" type="slidenum">
              <a:rPr lang="zh-CN" altLang="en-US" smtClean="0"/>
              <a:t>‹#›</a:t>
            </a:fld>
            <a:endParaRPr lang="zh-CN" alt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458C5FC-786F-416A-B23C-B3C78D796E28}" type="datetimeFigureOut">
              <a:rPr lang="zh-CN" altLang="en-US" smtClean="0"/>
              <a:t>2020/3/5</a:t>
            </a:fld>
            <a:endParaRPr lang="zh-CN" altLang="en-US"/>
          </a:p>
        </p:txBody>
      </p:sp>
      <p:sp>
        <p:nvSpPr>
          <p:cNvPr id="6" name="Footer Placeholder 5"/>
          <p:cNvSpPr>
            <a:spLocks noGrp="1"/>
          </p:cNvSpPr>
          <p:nvPr>
            <p:ph type="ftr" sz="quarter" idx="11"/>
          </p:nvPr>
        </p:nvSpPr>
        <p:spPr>
          <a:xfrm>
            <a:off x="301752" y="6410848"/>
            <a:ext cx="3383280" cy="365760"/>
          </a:xfrm>
        </p:spPr>
        <p:txBody>
          <a:bodyPr/>
          <a:lstStyle/>
          <a:p>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51A5F0F4-870E-42DA-BB7A-2DDFC84FEDB6}" type="slidenum">
              <a:rPr lang="zh-CN" altLang="en-US" smtClean="0"/>
              <a:t>‹#›</a:t>
            </a:fld>
            <a:endParaRPr lang="zh-CN" alt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ltLang="zh-CN"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ltLang="zh-CN"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ltLang="zh-CN"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458C5FC-786F-416A-B23C-B3C78D796E28}" type="datetimeFigureOut">
              <a:rPr lang="zh-CN" altLang="en-US" smtClean="0"/>
              <a:t>2020/3/5</a:t>
            </a:fld>
            <a:endParaRPr lang="zh-CN" altLang="en-US"/>
          </a:p>
        </p:txBody>
      </p:sp>
      <p:sp>
        <p:nvSpPr>
          <p:cNvPr id="6" name="Footer Placeholder 5"/>
          <p:cNvSpPr>
            <a:spLocks noGrp="1"/>
          </p:cNvSpPr>
          <p:nvPr>
            <p:ph type="ftr" sz="quarter" idx="11"/>
          </p:nvPr>
        </p:nvSpPr>
        <p:spPr>
          <a:xfrm>
            <a:off x="301752" y="6410848"/>
            <a:ext cx="3584448" cy="365760"/>
          </a:xfrm>
        </p:spPr>
        <p:txBody>
          <a:bodyPr/>
          <a:lstStyle/>
          <a:p>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458C5FC-786F-416A-B23C-B3C78D796E28}" type="datetimeFigureOut">
              <a:rPr lang="zh-CN" altLang="en-US" smtClean="0"/>
              <a:t>2020/3/5</a:t>
            </a:fld>
            <a:endParaRPr lang="zh-CN" alt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CN" alt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1A5F0F4-870E-42DA-BB7A-2DDFC84FEDB6}" type="slidenum">
              <a:rPr lang="zh-CN" altLang="en-US" smtClean="0"/>
              <a:t>‹#›</a:t>
            </a:fld>
            <a:endParaRPr lang="zh-CN" alt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ltLang="zh-CN"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ltLang="zh-CN" smtClean="0"/>
              <a:t>Click to edit Master text styles</a:t>
            </a:r>
          </a:p>
          <a:p>
            <a:pPr lvl="1" eaLnBrk="1" latinLnBrk="0" hangingPunct="1"/>
            <a:r>
              <a:rPr kumimoji="0" lang="en-US" altLang="zh-CN" smtClean="0"/>
              <a:t>Second level</a:t>
            </a:r>
          </a:p>
          <a:p>
            <a:pPr lvl="2" eaLnBrk="1" latinLnBrk="0" hangingPunct="1"/>
            <a:r>
              <a:rPr kumimoji="0" lang="en-US" altLang="zh-CN" smtClean="0"/>
              <a:t>Third level</a:t>
            </a:r>
          </a:p>
          <a:p>
            <a:pPr lvl="3" eaLnBrk="1" latinLnBrk="0" hangingPunct="1"/>
            <a:r>
              <a:rPr kumimoji="0" lang="en-US" altLang="zh-CN" smtClean="0"/>
              <a:t>Fourth level</a:t>
            </a:r>
          </a:p>
          <a:p>
            <a:pPr lvl="4" eaLnBrk="1" latinLnBrk="0" hangingPunct="1"/>
            <a:r>
              <a:rPr kumimoji="0" lang="en-US" altLang="zh-CN"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51520" y="2852936"/>
            <a:ext cx="8712968" cy="3456384"/>
          </a:xfrm>
        </p:spPr>
        <p:txBody>
          <a:bodyPr>
            <a:noAutofit/>
          </a:bodyPr>
          <a:lstStyle/>
          <a:p>
            <a:r>
              <a:rPr lang="en-US" altLang="zh-CN" dirty="0" smtClean="0"/>
              <a:t>South eastern </a:t>
            </a:r>
            <a:r>
              <a:rPr lang="en-US" altLang="zh-CN" dirty="0" err="1" smtClean="0"/>
              <a:t>kenya</a:t>
            </a:r>
            <a:r>
              <a:rPr lang="en-US" altLang="zh-CN" dirty="0" smtClean="0"/>
              <a:t> university (SEKU)</a:t>
            </a:r>
          </a:p>
          <a:p>
            <a:r>
              <a:rPr lang="en-US" altLang="zh-CN" dirty="0" smtClean="0"/>
              <a:t>Public lecture</a:t>
            </a:r>
          </a:p>
          <a:p>
            <a:r>
              <a:rPr lang="en-US" altLang="zh-CN" dirty="0" smtClean="0"/>
              <a:t>5</a:t>
            </a:r>
            <a:r>
              <a:rPr lang="en-US" altLang="zh-CN" baseline="30000" dirty="0" smtClean="0"/>
              <a:t>th</a:t>
            </a:r>
            <a:r>
              <a:rPr lang="en-US" altLang="zh-CN" dirty="0" smtClean="0"/>
              <a:t> march, 2020</a:t>
            </a:r>
          </a:p>
          <a:p>
            <a:endParaRPr lang="en-US" altLang="zh-CN" dirty="0" smtClean="0"/>
          </a:p>
          <a:p>
            <a:r>
              <a:rPr lang="en-US" altLang="zh-CN" dirty="0" smtClean="0"/>
              <a:t>BY</a:t>
            </a:r>
            <a:endParaRPr lang="en-US" altLang="zh-CN" dirty="0"/>
          </a:p>
          <a:p>
            <a:endParaRPr lang="en-US" altLang="zh-CN" dirty="0" smtClean="0"/>
          </a:p>
          <a:p>
            <a:r>
              <a:rPr lang="en-US" altLang="zh-CN" dirty="0" smtClean="0"/>
              <a:t>Dr. </a:t>
            </a:r>
            <a:r>
              <a:rPr lang="en-US" altLang="zh-CN" dirty="0" err="1" smtClean="0"/>
              <a:t>makau</a:t>
            </a:r>
            <a:r>
              <a:rPr lang="en-US" altLang="zh-CN" dirty="0" smtClean="0"/>
              <a:t> </a:t>
            </a:r>
            <a:r>
              <a:rPr lang="en-US" altLang="zh-CN" dirty="0" err="1" smtClean="0"/>
              <a:t>mutua</a:t>
            </a:r>
            <a:endParaRPr lang="en-US" altLang="zh-CN" dirty="0" smtClean="0"/>
          </a:p>
          <a:p>
            <a:endParaRPr lang="en-US" altLang="zh-CN" dirty="0" smtClean="0"/>
          </a:p>
          <a:p>
            <a:r>
              <a:rPr lang="en-US" altLang="zh-CN" dirty="0" smtClean="0"/>
              <a:t>Senior lecturer, department of computer science</a:t>
            </a:r>
          </a:p>
          <a:p>
            <a:endParaRPr lang="en-US" altLang="zh-CN" dirty="0" smtClean="0"/>
          </a:p>
          <a:p>
            <a:r>
              <a:rPr lang="en-US" altLang="zh-CN" dirty="0" err="1" smtClean="0"/>
              <a:t>Meru</a:t>
            </a:r>
            <a:r>
              <a:rPr lang="en-US" altLang="zh-CN" dirty="0" smtClean="0"/>
              <a:t> university of science &amp; technology</a:t>
            </a:r>
            <a:endParaRPr lang="zh-CN" altLang="en-US" dirty="0"/>
          </a:p>
        </p:txBody>
      </p:sp>
      <p:sp>
        <p:nvSpPr>
          <p:cNvPr id="2" name="Title 1"/>
          <p:cNvSpPr>
            <a:spLocks noGrp="1"/>
          </p:cNvSpPr>
          <p:nvPr>
            <p:ph type="ctrTitle"/>
          </p:nvPr>
        </p:nvSpPr>
        <p:spPr/>
        <p:txBody>
          <a:bodyPr/>
          <a:lstStyle/>
          <a:p>
            <a:r>
              <a:rPr lang="en-US" altLang="zh-CN" dirty="0" smtClean="0"/>
              <a:t>Cyber-bullying: The Silent Killer</a:t>
            </a:r>
            <a:endParaRPr lang="zh-CN" altLang="en-US" dirty="0"/>
          </a:p>
        </p:txBody>
      </p:sp>
    </p:spTree>
    <p:extLst>
      <p:ext uri="{BB962C8B-B14F-4D97-AF65-F5344CB8AC3E}">
        <p14:creationId xmlns:p14="http://schemas.microsoft.com/office/powerpoint/2010/main" val="40044134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Sedentary Lifestyle</a:t>
            </a:r>
            <a:endParaRPr lang="zh-CN" altLang="en-US" dirty="0"/>
          </a:p>
        </p:txBody>
      </p:sp>
      <p:pic>
        <p:nvPicPr>
          <p:cNvPr id="1026" name="Picture 2" descr="Image result for sedentary lifesty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68760"/>
            <a:ext cx="5688632" cy="50405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364088" y="1412776"/>
            <a:ext cx="3672409" cy="5478423"/>
          </a:xfrm>
          <a:prstGeom prst="rect">
            <a:avLst/>
          </a:prstGeom>
          <a:noFill/>
        </p:spPr>
        <p:txBody>
          <a:bodyPr wrap="square" rtlCol="0">
            <a:spAutoFit/>
          </a:bodyPr>
          <a:lstStyle/>
          <a:p>
            <a:pPr marL="0" lvl="1" algn="ctr"/>
            <a:r>
              <a:rPr lang="en-CA" altLang="zh-CN" sz="2400" b="1" dirty="0" smtClean="0"/>
              <a:t>STATS</a:t>
            </a:r>
          </a:p>
          <a:p>
            <a:pPr lvl="1" indent="-457200">
              <a:buFontTx/>
              <a:buChar char="-"/>
            </a:pPr>
            <a:r>
              <a:rPr lang="en-CA" altLang="zh-CN" sz="2600" dirty="0" smtClean="0"/>
              <a:t>2 </a:t>
            </a:r>
            <a:r>
              <a:rPr lang="en-CA" altLang="zh-CN" sz="2600" dirty="0"/>
              <a:t>hours and 51 minutes per day </a:t>
            </a:r>
            <a:r>
              <a:rPr lang="en-CA" altLang="zh-CN" sz="2600" dirty="0" smtClean="0"/>
              <a:t>on</a:t>
            </a:r>
            <a:r>
              <a:rPr lang="en-CA" altLang="zh-CN" sz="2600" dirty="0"/>
              <a:t> </a:t>
            </a:r>
            <a:r>
              <a:rPr lang="en-CA" altLang="zh-CN" sz="2600" b="1" dirty="0"/>
              <a:t>mobile</a:t>
            </a:r>
            <a:r>
              <a:rPr lang="en-CA" altLang="zh-CN" sz="2600" dirty="0"/>
              <a:t> </a:t>
            </a:r>
            <a:r>
              <a:rPr lang="en-CA" altLang="zh-CN" sz="2600" dirty="0" smtClean="0"/>
              <a:t>device</a:t>
            </a:r>
          </a:p>
          <a:p>
            <a:pPr lvl="1" indent="-457200">
              <a:buFontTx/>
              <a:buChar char="-"/>
            </a:pPr>
            <a:endParaRPr lang="en-CA" altLang="zh-CN" sz="2600" dirty="0" smtClean="0"/>
          </a:p>
          <a:p>
            <a:pPr lvl="1" indent="-457200">
              <a:buFontTx/>
              <a:buChar char="-"/>
            </a:pPr>
            <a:r>
              <a:rPr lang="en-CA" altLang="zh-CN" sz="2800" dirty="0"/>
              <a:t> 22% of us check our </a:t>
            </a:r>
            <a:r>
              <a:rPr lang="en-CA" altLang="zh-CN" sz="2800" b="1" dirty="0"/>
              <a:t>phones</a:t>
            </a:r>
            <a:r>
              <a:rPr lang="en-CA" altLang="zh-CN" sz="2800" dirty="0"/>
              <a:t> every few </a:t>
            </a:r>
            <a:r>
              <a:rPr lang="en-CA" altLang="zh-CN" sz="2800" dirty="0" smtClean="0"/>
              <a:t>minutes</a:t>
            </a:r>
          </a:p>
          <a:p>
            <a:pPr lvl="1" indent="-457200">
              <a:buFontTx/>
              <a:buChar char="-"/>
            </a:pPr>
            <a:endParaRPr lang="en-CA" altLang="zh-CN" sz="2800" dirty="0"/>
          </a:p>
          <a:p>
            <a:pPr lvl="1" indent="-457200">
              <a:buFontTx/>
              <a:buChar char="-"/>
            </a:pPr>
            <a:r>
              <a:rPr lang="en-CA" altLang="zh-CN" sz="2800" dirty="0"/>
              <a:t>51% of users look at it a few times per hour</a:t>
            </a:r>
            <a:endParaRPr lang="en-CA" altLang="zh-CN" sz="2800" dirty="0" smtClean="0"/>
          </a:p>
          <a:p>
            <a:pPr lvl="1" indent="-457200">
              <a:buFontTx/>
              <a:buChar char="-"/>
            </a:pPr>
            <a:endParaRPr lang="en-CA" altLang="zh-CN" sz="2600" b="1" dirty="0"/>
          </a:p>
        </p:txBody>
      </p:sp>
    </p:spTree>
    <p:extLst>
      <p:ext uri="{BB962C8B-B14F-4D97-AF65-F5344CB8AC3E}">
        <p14:creationId xmlns:p14="http://schemas.microsoft.com/office/powerpoint/2010/main" val="1159090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Forms of Cyber Bullying</a:t>
            </a:r>
            <a:endParaRPr lang="zh-CN" altLang="en-US" dirty="0"/>
          </a:p>
        </p:txBody>
      </p:sp>
      <p:sp>
        <p:nvSpPr>
          <p:cNvPr id="3" name="Content Placeholder 2"/>
          <p:cNvSpPr>
            <a:spLocks noGrp="1"/>
          </p:cNvSpPr>
          <p:nvPr>
            <p:ph sz="quarter" idx="1"/>
          </p:nvPr>
        </p:nvSpPr>
        <p:spPr/>
        <p:txBody>
          <a:bodyPr/>
          <a:lstStyle/>
          <a:p>
            <a:r>
              <a:rPr lang="en-US" altLang="zh-CN" b="1" dirty="0" smtClean="0"/>
              <a:t>Cyber stalking</a:t>
            </a:r>
          </a:p>
          <a:p>
            <a:r>
              <a:rPr lang="en-US" altLang="zh-CN" b="1" dirty="0"/>
              <a:t>Cyber </a:t>
            </a:r>
            <a:r>
              <a:rPr lang="en-US" altLang="zh-CN" b="1" dirty="0" smtClean="0"/>
              <a:t>Bantering</a:t>
            </a:r>
            <a:endParaRPr lang="zh-CN" altLang="en-US" b="1" dirty="0"/>
          </a:p>
          <a:p>
            <a:r>
              <a:rPr lang="en-US" altLang="zh-CN" b="1" dirty="0"/>
              <a:t>Cyber  </a:t>
            </a:r>
            <a:r>
              <a:rPr lang="en-US" altLang="zh-CN" b="1" dirty="0" smtClean="0"/>
              <a:t>Trolling</a:t>
            </a:r>
            <a:endParaRPr lang="zh-CN" altLang="en-US" b="1" dirty="0"/>
          </a:p>
          <a:p>
            <a:endParaRPr lang="en-US" altLang="zh-CN" b="1" dirty="0" smtClean="0"/>
          </a:p>
          <a:p>
            <a:pPr marL="0" indent="0">
              <a:buNone/>
            </a:pPr>
            <a:r>
              <a:rPr lang="en-US" dirty="0" smtClean="0"/>
              <a:t>“Approximately </a:t>
            </a:r>
            <a:r>
              <a:rPr lang="en-US" b="1" dirty="0"/>
              <a:t>1 in 5</a:t>
            </a:r>
            <a:r>
              <a:rPr lang="en-US" dirty="0"/>
              <a:t> children and youth in the US experience a serious mental health concerns associated with trauma, social isolation, and bullying, yet only </a:t>
            </a:r>
            <a:r>
              <a:rPr lang="en-US" b="1" dirty="0"/>
              <a:t>20%</a:t>
            </a:r>
            <a:r>
              <a:rPr lang="en-US" dirty="0"/>
              <a:t> of them receive the help they </a:t>
            </a:r>
            <a:r>
              <a:rPr lang="en-US" dirty="0" smtClean="0"/>
              <a:t>need” (CDC, 2019)</a:t>
            </a:r>
          </a:p>
          <a:p>
            <a:pPr marL="0" indent="0">
              <a:buNone/>
            </a:pPr>
            <a:r>
              <a:rPr lang="en-US" altLang="zh-CN" i="1" dirty="0" smtClean="0"/>
              <a:t>Kenya?? – Digital Penetration</a:t>
            </a:r>
            <a:endParaRPr lang="zh-CN" altLang="en-US" i="1" dirty="0"/>
          </a:p>
        </p:txBody>
      </p:sp>
    </p:spTree>
    <p:extLst>
      <p:ext uri="{BB962C8B-B14F-4D97-AF65-F5344CB8AC3E}">
        <p14:creationId xmlns:p14="http://schemas.microsoft.com/office/powerpoint/2010/main" val="4221341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Cyber Stalking</a:t>
            </a:r>
            <a:endParaRPr lang="zh-CN" altLang="en-US" dirty="0"/>
          </a:p>
        </p:txBody>
      </p:sp>
      <p:sp>
        <p:nvSpPr>
          <p:cNvPr id="3" name="Content Placeholder 2"/>
          <p:cNvSpPr>
            <a:spLocks noGrp="1"/>
          </p:cNvSpPr>
          <p:nvPr>
            <p:ph sz="quarter" idx="1"/>
          </p:nvPr>
        </p:nvSpPr>
        <p:spPr/>
        <p:txBody>
          <a:bodyPr>
            <a:normAutofit/>
          </a:bodyPr>
          <a:lstStyle/>
          <a:p>
            <a:r>
              <a:rPr lang="en-CA" altLang="zh-CN" dirty="0"/>
              <a:t>T</a:t>
            </a:r>
            <a:r>
              <a:rPr lang="en-CA" altLang="zh-CN" dirty="0" smtClean="0"/>
              <a:t>echnologically-based </a:t>
            </a:r>
            <a:r>
              <a:rPr lang="en-CA" altLang="zh-CN" dirty="0"/>
              <a:t>"attack" on one person who has been targeted </a:t>
            </a:r>
            <a:r>
              <a:rPr lang="en-CA" altLang="zh-CN" dirty="0" smtClean="0"/>
              <a:t>for </a:t>
            </a:r>
            <a:r>
              <a:rPr lang="en-CA" altLang="zh-CN" dirty="0"/>
              <a:t>reasons of anger, revenge or control. </a:t>
            </a:r>
            <a:endParaRPr lang="en-CA" altLang="zh-CN" dirty="0" smtClean="0"/>
          </a:p>
          <a:p>
            <a:r>
              <a:rPr lang="en-CA" altLang="zh-CN" dirty="0" smtClean="0"/>
              <a:t>Forms include:</a:t>
            </a:r>
            <a:endParaRPr lang="en-CA" altLang="zh-CN" dirty="0"/>
          </a:p>
          <a:p>
            <a:pPr lvl="1"/>
            <a:r>
              <a:rPr lang="en-CA" altLang="zh-CN" sz="2400" dirty="0" smtClean="0"/>
              <a:t>Harassment</a:t>
            </a:r>
            <a:r>
              <a:rPr lang="en-CA" altLang="zh-CN" sz="2400" dirty="0"/>
              <a:t>, embarrassment and humiliation of the victim</a:t>
            </a:r>
          </a:p>
          <a:p>
            <a:pPr lvl="1"/>
            <a:r>
              <a:rPr lang="en-CA" altLang="zh-CN" sz="2400" dirty="0" smtClean="0"/>
              <a:t>Ruining someone’s credit score</a:t>
            </a:r>
            <a:endParaRPr lang="en-CA" altLang="zh-CN" sz="2400" dirty="0"/>
          </a:p>
          <a:p>
            <a:pPr lvl="1"/>
            <a:r>
              <a:rPr lang="en-CA" altLang="zh-CN" sz="2400" dirty="0"/>
              <a:t>H</a:t>
            </a:r>
            <a:r>
              <a:rPr lang="en-CA" altLang="zh-CN" sz="2400" dirty="0" smtClean="0"/>
              <a:t>arassing </a:t>
            </a:r>
            <a:r>
              <a:rPr lang="en-CA" altLang="zh-CN" sz="2400" dirty="0"/>
              <a:t>family, friends and employers to isolate the victim</a:t>
            </a:r>
          </a:p>
          <a:p>
            <a:pPr lvl="1"/>
            <a:r>
              <a:rPr lang="en-CA" altLang="zh-CN" sz="2400" dirty="0" smtClean="0"/>
              <a:t>Scare </a:t>
            </a:r>
            <a:r>
              <a:rPr lang="en-CA" altLang="zh-CN" sz="2400" dirty="0"/>
              <a:t>tactics to </a:t>
            </a:r>
            <a:r>
              <a:rPr lang="en-CA" altLang="zh-CN" sz="2400" dirty="0" smtClean="0"/>
              <a:t>instil </a:t>
            </a:r>
            <a:r>
              <a:rPr lang="en-CA" altLang="zh-CN" sz="2400" dirty="0"/>
              <a:t>fear and </a:t>
            </a:r>
            <a:r>
              <a:rPr lang="en-CA" altLang="zh-CN" sz="2400" dirty="0" smtClean="0"/>
              <a:t>more</a:t>
            </a:r>
            <a:endParaRPr lang="en-CA" altLang="zh-CN" sz="2400" dirty="0"/>
          </a:p>
          <a:p>
            <a:endParaRPr lang="zh-CN" altLang="en-US" b="1" dirty="0"/>
          </a:p>
        </p:txBody>
      </p:sp>
    </p:spTree>
    <p:extLst>
      <p:ext uri="{BB962C8B-B14F-4D97-AF65-F5344CB8AC3E}">
        <p14:creationId xmlns:p14="http://schemas.microsoft.com/office/powerpoint/2010/main" val="22806246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Cyber Trolling</a:t>
            </a:r>
            <a:endParaRPr lang="zh-CN" altLang="en-US" dirty="0"/>
          </a:p>
        </p:txBody>
      </p:sp>
      <p:sp>
        <p:nvSpPr>
          <p:cNvPr id="3" name="Content Placeholder 2"/>
          <p:cNvSpPr>
            <a:spLocks noGrp="1"/>
          </p:cNvSpPr>
          <p:nvPr>
            <p:ph sz="quarter" idx="1"/>
          </p:nvPr>
        </p:nvSpPr>
        <p:spPr/>
        <p:txBody>
          <a:bodyPr>
            <a:normAutofit/>
          </a:bodyPr>
          <a:lstStyle/>
          <a:p>
            <a:r>
              <a:rPr lang="en-CA" altLang="zh-CN" dirty="0"/>
              <a:t>T</a:t>
            </a:r>
            <a:r>
              <a:rPr lang="en-CA" altLang="zh-CN" dirty="0" smtClean="0"/>
              <a:t>rolling </a:t>
            </a:r>
            <a:r>
              <a:rPr lang="en-CA" altLang="zh-CN" dirty="0"/>
              <a:t>is when someone comments or responds to something you post, usually in a confrontational way that is designed to garner a strong, emotional reaction. </a:t>
            </a:r>
            <a:endParaRPr lang="en-CA" altLang="zh-CN" dirty="0" smtClean="0"/>
          </a:p>
          <a:p>
            <a:r>
              <a:rPr lang="en-CA" altLang="zh-CN" dirty="0" smtClean="0"/>
              <a:t>Forms include:</a:t>
            </a:r>
            <a:endParaRPr lang="en-CA" altLang="zh-CN" dirty="0"/>
          </a:p>
          <a:p>
            <a:pPr lvl="1"/>
            <a:r>
              <a:rPr lang="en-CA" altLang="zh-CN" sz="2400" dirty="0" smtClean="0"/>
              <a:t>Grave digging</a:t>
            </a:r>
          </a:p>
          <a:p>
            <a:pPr lvl="1"/>
            <a:r>
              <a:rPr lang="en-CA" altLang="zh-CN" sz="2400" dirty="0" smtClean="0"/>
              <a:t>Political insults</a:t>
            </a:r>
            <a:endParaRPr lang="en-CA" altLang="zh-CN" sz="2400" dirty="0"/>
          </a:p>
          <a:p>
            <a:r>
              <a:rPr lang="en-CA" altLang="zh-CN" sz="2900" dirty="0" smtClean="0"/>
              <a:t>Common in newsgroup</a:t>
            </a:r>
            <a:r>
              <a:rPr lang="en-CA" altLang="zh-CN" sz="2900" dirty="0"/>
              <a:t>, forum, chat room, or blog</a:t>
            </a:r>
            <a:endParaRPr lang="zh-CN" altLang="en-US" b="1" dirty="0"/>
          </a:p>
        </p:txBody>
      </p:sp>
    </p:spTree>
    <p:extLst>
      <p:ext uri="{BB962C8B-B14F-4D97-AF65-F5344CB8AC3E}">
        <p14:creationId xmlns:p14="http://schemas.microsoft.com/office/powerpoint/2010/main" val="1832362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Cyber Bantering</a:t>
            </a:r>
            <a:endParaRPr lang="zh-CN" altLang="en-US" dirty="0"/>
          </a:p>
        </p:txBody>
      </p:sp>
      <p:sp>
        <p:nvSpPr>
          <p:cNvPr id="3" name="Content Placeholder 2"/>
          <p:cNvSpPr>
            <a:spLocks noGrp="1"/>
          </p:cNvSpPr>
          <p:nvPr>
            <p:ph sz="quarter" idx="1"/>
          </p:nvPr>
        </p:nvSpPr>
        <p:spPr>
          <a:xfrm>
            <a:off x="301752" y="1527048"/>
            <a:ext cx="8503920" cy="649224"/>
          </a:xfrm>
        </p:spPr>
        <p:txBody>
          <a:bodyPr>
            <a:normAutofit/>
          </a:bodyPr>
          <a:lstStyle/>
          <a:p>
            <a:r>
              <a:rPr lang="en-CA" altLang="zh-CN" dirty="0"/>
              <a:t>“It’s just banter</a:t>
            </a:r>
            <a:r>
              <a:rPr lang="en-CA" altLang="zh-CN" dirty="0" smtClean="0"/>
              <a:t>.”  -Playful chat</a:t>
            </a:r>
            <a:r>
              <a:rPr lang="en-CA" altLang="zh-CN" dirty="0"/>
              <a:t> </a:t>
            </a:r>
            <a:endParaRPr lang="en-CA" altLang="zh-CN" dirty="0" smtClean="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027" t="29750" r="35204" b="16500"/>
          <a:stretch/>
        </p:blipFill>
        <p:spPr bwMode="auto">
          <a:xfrm>
            <a:off x="251520" y="2708920"/>
            <a:ext cx="8640960"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rotWithShape="1">
          <a:blip r:embed="rId3"/>
          <a:srcRect l="5988" t="43787" r="11682" b="38757"/>
          <a:stretch/>
        </p:blipFill>
        <p:spPr bwMode="auto">
          <a:xfrm>
            <a:off x="251520" y="2132856"/>
            <a:ext cx="8640960" cy="7200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335266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Sources of Cyber Bullying</a:t>
            </a:r>
            <a:endParaRPr lang="zh-CN" altLang="en-US" dirty="0"/>
          </a:p>
        </p:txBody>
      </p:sp>
      <p:sp>
        <p:nvSpPr>
          <p:cNvPr id="3" name="Content Placeholder 2"/>
          <p:cNvSpPr>
            <a:spLocks noGrp="1"/>
          </p:cNvSpPr>
          <p:nvPr>
            <p:ph sz="quarter" idx="1"/>
          </p:nvPr>
        </p:nvSpPr>
        <p:spPr/>
        <p:txBody>
          <a:bodyPr/>
          <a:lstStyle/>
          <a:p>
            <a:r>
              <a:rPr lang="en-CA" altLang="zh-CN" dirty="0" smtClean="0"/>
              <a:t>Memes </a:t>
            </a:r>
            <a:endParaRPr lang="en-CA" altLang="zh-CN" dirty="0"/>
          </a:p>
          <a:p>
            <a:r>
              <a:rPr lang="en-CA" altLang="zh-CN" dirty="0" smtClean="0"/>
              <a:t>K.O.T</a:t>
            </a:r>
            <a:endParaRPr lang="en-CA" altLang="zh-CN" dirty="0" smtClean="0"/>
          </a:p>
          <a:p>
            <a:r>
              <a:rPr lang="en-CA" altLang="zh-CN" dirty="0" err="1" smtClean="0"/>
              <a:t>Kilimani</a:t>
            </a:r>
            <a:r>
              <a:rPr lang="en-CA" altLang="zh-CN" dirty="0" smtClean="0"/>
              <a:t> Mums and Dads</a:t>
            </a:r>
          </a:p>
          <a:p>
            <a:r>
              <a:rPr lang="en-CA" altLang="zh-CN" dirty="0" smtClean="0"/>
              <a:t>Buyers Beware</a:t>
            </a:r>
          </a:p>
          <a:p>
            <a:r>
              <a:rPr lang="en-CA" altLang="zh-CN" dirty="0" err="1" smtClean="0"/>
              <a:t>Whatsapp</a:t>
            </a:r>
            <a:endParaRPr lang="en-CA" altLang="zh-CN" dirty="0" smtClean="0"/>
          </a:p>
          <a:p>
            <a:r>
              <a:rPr lang="en-CA" altLang="zh-CN" dirty="0" smtClean="0"/>
              <a:t>Telegram</a:t>
            </a:r>
          </a:p>
          <a:p>
            <a:r>
              <a:rPr lang="en-CA" altLang="zh-CN" dirty="0" err="1" smtClean="0"/>
              <a:t>Instagram</a:t>
            </a:r>
            <a:endParaRPr lang="en-CA" altLang="zh-CN" dirty="0" smtClean="0"/>
          </a:p>
          <a:p>
            <a:r>
              <a:rPr lang="en-CA" altLang="zh-CN" dirty="0" smtClean="0"/>
              <a:t>Facebook</a:t>
            </a:r>
          </a:p>
          <a:p>
            <a:endParaRPr lang="zh-CN" altLang="en-US" dirty="0"/>
          </a:p>
        </p:txBody>
      </p:sp>
    </p:spTree>
    <p:extLst>
      <p:ext uri="{BB962C8B-B14F-4D97-AF65-F5344CB8AC3E}">
        <p14:creationId xmlns:p14="http://schemas.microsoft.com/office/powerpoint/2010/main" val="6144942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Victims </a:t>
            </a:r>
            <a:r>
              <a:rPr lang="en-US" altLang="zh-CN" dirty="0" smtClean="0"/>
              <a:t>of Cyber Bullying</a:t>
            </a:r>
            <a:endParaRPr lang="zh-CN" altLang="en-US" dirty="0"/>
          </a:p>
        </p:txBody>
      </p:sp>
      <p:sp>
        <p:nvSpPr>
          <p:cNvPr id="3" name="Content Placeholder 2"/>
          <p:cNvSpPr>
            <a:spLocks noGrp="1"/>
          </p:cNvSpPr>
          <p:nvPr>
            <p:ph sz="quarter" idx="1"/>
          </p:nvPr>
        </p:nvSpPr>
        <p:spPr/>
        <p:txBody>
          <a:bodyPr>
            <a:normAutofit fontScale="92500"/>
          </a:bodyPr>
          <a:lstStyle/>
          <a:p>
            <a:r>
              <a:rPr lang="en-US" altLang="zh-CN" dirty="0" smtClean="0"/>
              <a:t>Lynda </a:t>
            </a:r>
            <a:r>
              <a:rPr lang="en-US" altLang="zh-CN" dirty="0" err="1" smtClean="0"/>
              <a:t>Nyangweso</a:t>
            </a:r>
            <a:r>
              <a:rPr lang="en-US" altLang="zh-CN" dirty="0" smtClean="0"/>
              <a:t>: Trolled for her body </a:t>
            </a:r>
          </a:p>
          <a:p>
            <a:r>
              <a:rPr lang="en-US" altLang="zh-CN" dirty="0" smtClean="0"/>
              <a:t>CJ David </a:t>
            </a:r>
            <a:r>
              <a:rPr lang="en-US" altLang="zh-CN" dirty="0" err="1" smtClean="0"/>
              <a:t>Maraga</a:t>
            </a:r>
            <a:endParaRPr lang="en-US" altLang="zh-CN" dirty="0" smtClean="0"/>
          </a:p>
          <a:p>
            <a:r>
              <a:rPr lang="en-US" altLang="zh-CN" dirty="0" smtClean="0"/>
              <a:t>Jimmy Gait</a:t>
            </a:r>
          </a:p>
          <a:p>
            <a:r>
              <a:rPr lang="en-US" altLang="zh-CN" dirty="0" smtClean="0"/>
              <a:t>H.E. Uhuru Kenyatta</a:t>
            </a:r>
            <a:endParaRPr lang="en-US" altLang="zh-CN" dirty="0"/>
          </a:p>
          <a:p>
            <a:r>
              <a:rPr lang="en-US" altLang="zh-CN" dirty="0" err="1" smtClean="0"/>
              <a:t>Kobi</a:t>
            </a:r>
            <a:r>
              <a:rPr lang="en-US" altLang="zh-CN" dirty="0" smtClean="0"/>
              <a:t> </a:t>
            </a:r>
            <a:r>
              <a:rPr lang="en-US" altLang="zh-CN" dirty="0" err="1" smtClean="0"/>
              <a:t>Kihara</a:t>
            </a:r>
            <a:r>
              <a:rPr lang="en-US" altLang="zh-CN" dirty="0" smtClean="0"/>
              <a:t> (NTV presenter)-#</a:t>
            </a:r>
            <a:r>
              <a:rPr lang="en-US" altLang="zh-CN" dirty="0" err="1" smtClean="0"/>
              <a:t>KobiCatChallenge</a:t>
            </a:r>
            <a:endParaRPr lang="en-US" altLang="zh-CN" dirty="0" smtClean="0"/>
          </a:p>
          <a:p>
            <a:pPr marL="0" indent="0" algn="just">
              <a:buNone/>
            </a:pPr>
            <a:r>
              <a:rPr lang="en-US" sz="2400" dirty="0"/>
              <a:t>“I’m sorry to everyone who I mislead, forgive me. I should have thought twice perhaps and I guess it got away from me. And to my friends in the DM and on WhatsApp thanks for the lovely messages, I’m ok…really to the trolls and bullies…it’s ok! I can handle being an online punching bag, go for it,’’ she apologized after Kenyans trolled her immensely on social media.</a:t>
            </a:r>
            <a:endParaRPr lang="zh-CN" altLang="en-US" sz="2400" dirty="0"/>
          </a:p>
        </p:txBody>
      </p:sp>
    </p:spTree>
    <p:extLst>
      <p:ext uri="{BB962C8B-B14F-4D97-AF65-F5344CB8AC3E}">
        <p14:creationId xmlns:p14="http://schemas.microsoft.com/office/powerpoint/2010/main" val="37454083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smtClean="0"/>
              <a:t>Victims </a:t>
            </a:r>
            <a:r>
              <a:rPr lang="en-US" altLang="zh-CN" dirty="0" smtClean="0"/>
              <a:t>of Cyber Bullying</a:t>
            </a:r>
            <a:endParaRPr lang="zh-CN" altLang="en-US" dirty="0"/>
          </a:p>
        </p:txBody>
      </p:sp>
      <p:pic>
        <p:nvPicPr>
          <p:cNvPr id="5" name="Picture 4"/>
          <p:cNvPicPr/>
          <p:nvPr/>
        </p:nvPicPr>
        <p:blipFill rotWithShape="1">
          <a:blip r:embed="rId2"/>
          <a:srcRect l="32420" t="37586" r="38141" b="17380"/>
          <a:stretch/>
        </p:blipFill>
        <p:spPr bwMode="auto">
          <a:xfrm>
            <a:off x="301752" y="1484784"/>
            <a:ext cx="8662736" cy="51845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663583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Effects of Cyber-bullying</a:t>
            </a:r>
            <a:endParaRPr lang="zh-CN" altLang="en-US" dirty="0"/>
          </a:p>
        </p:txBody>
      </p:sp>
      <p:sp>
        <p:nvSpPr>
          <p:cNvPr id="3" name="Content Placeholder 2"/>
          <p:cNvSpPr>
            <a:spLocks noGrp="1"/>
          </p:cNvSpPr>
          <p:nvPr>
            <p:ph sz="quarter" idx="1"/>
          </p:nvPr>
        </p:nvSpPr>
        <p:spPr/>
        <p:txBody>
          <a:bodyPr/>
          <a:lstStyle/>
          <a:p>
            <a:r>
              <a:rPr lang="en-US" altLang="zh-CN" dirty="0" smtClean="0"/>
              <a:t>Fear – The world knows</a:t>
            </a:r>
          </a:p>
          <a:p>
            <a:r>
              <a:rPr lang="en-US" altLang="zh-CN" dirty="0" smtClean="0"/>
              <a:t>Low self esteem</a:t>
            </a:r>
          </a:p>
          <a:p>
            <a:r>
              <a:rPr lang="en-US" altLang="zh-CN" dirty="0" smtClean="0"/>
              <a:t>Anxiety, stress and depression</a:t>
            </a:r>
          </a:p>
          <a:p>
            <a:r>
              <a:rPr lang="en-US" altLang="zh-CN" dirty="0" smtClean="0"/>
              <a:t>Anger and </a:t>
            </a:r>
            <a:r>
              <a:rPr lang="en-US" altLang="zh-CN" dirty="0"/>
              <a:t>V</a:t>
            </a:r>
            <a:r>
              <a:rPr lang="en-US" altLang="zh-CN" dirty="0" smtClean="0"/>
              <a:t>engeance</a:t>
            </a:r>
          </a:p>
          <a:p>
            <a:r>
              <a:rPr lang="en-US" altLang="zh-CN" dirty="0" smtClean="0"/>
              <a:t>Suicidal </a:t>
            </a:r>
            <a:r>
              <a:rPr lang="en-US" altLang="zh-CN" dirty="0" smtClean="0"/>
              <a:t>thoughts/Death: </a:t>
            </a:r>
            <a:r>
              <a:rPr lang="en-US" dirty="0"/>
              <a:t>Targets of cyberbullying are at a </a:t>
            </a:r>
            <a:r>
              <a:rPr lang="en-US" b="1" dirty="0"/>
              <a:t>greater</a:t>
            </a:r>
            <a:r>
              <a:rPr lang="en-US" dirty="0"/>
              <a:t> risk than others of both self-harm and suicidal </a:t>
            </a:r>
            <a:r>
              <a:rPr lang="en-US" dirty="0" smtClean="0"/>
              <a:t>behaviors ~US (John et al, 2018)</a:t>
            </a:r>
            <a:endParaRPr lang="zh-CN" altLang="en-US" u="sng" dirty="0"/>
          </a:p>
        </p:txBody>
      </p:sp>
    </p:spTree>
    <p:extLst>
      <p:ext uri="{BB962C8B-B14F-4D97-AF65-F5344CB8AC3E}">
        <p14:creationId xmlns:p14="http://schemas.microsoft.com/office/powerpoint/2010/main" val="30961318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Defense</a:t>
            </a:r>
            <a:endParaRPr lang="zh-CN" altLang="en-US" dirty="0"/>
          </a:p>
        </p:txBody>
      </p:sp>
      <p:sp>
        <p:nvSpPr>
          <p:cNvPr id="3" name="Content Placeholder 2"/>
          <p:cNvSpPr>
            <a:spLocks noGrp="1"/>
          </p:cNvSpPr>
          <p:nvPr>
            <p:ph sz="quarter" idx="1"/>
          </p:nvPr>
        </p:nvSpPr>
        <p:spPr/>
        <p:txBody>
          <a:bodyPr/>
          <a:lstStyle/>
          <a:p>
            <a:r>
              <a:rPr lang="en-US" altLang="zh-CN" dirty="0" smtClean="0"/>
              <a:t>Don’t fake</a:t>
            </a:r>
          </a:p>
          <a:p>
            <a:r>
              <a:rPr lang="en-US" altLang="zh-CN" dirty="0" smtClean="0"/>
              <a:t>Block! </a:t>
            </a:r>
            <a:r>
              <a:rPr lang="en-US" altLang="zh-CN" dirty="0" smtClean="0"/>
              <a:t>Bl</a:t>
            </a:r>
            <a:r>
              <a:rPr lang="en-US" altLang="zh-CN" dirty="0" smtClean="0"/>
              <a:t>ock! </a:t>
            </a:r>
            <a:r>
              <a:rPr lang="en-US" altLang="zh-CN" dirty="0"/>
              <a:t>B</a:t>
            </a:r>
            <a:r>
              <a:rPr lang="en-US" altLang="zh-CN" dirty="0" smtClean="0"/>
              <a:t>lock!</a:t>
            </a:r>
            <a:endParaRPr lang="en-US" altLang="zh-CN" dirty="0" smtClean="0"/>
          </a:p>
          <a:p>
            <a:r>
              <a:rPr lang="en-US" altLang="zh-CN" dirty="0" smtClean="0"/>
              <a:t>Log Out</a:t>
            </a:r>
            <a:endParaRPr lang="en-US" altLang="zh-CN" dirty="0" smtClean="0"/>
          </a:p>
          <a:p>
            <a:r>
              <a:rPr lang="en-US" altLang="zh-CN" dirty="0" smtClean="0"/>
              <a:t>Report Abuse to the police and social media sites. Ma</a:t>
            </a:r>
            <a:r>
              <a:rPr lang="en-US" dirty="0" smtClean="0"/>
              <a:t>ny </a:t>
            </a:r>
            <a:r>
              <a:rPr lang="en-US" dirty="0"/>
              <a:t>online platforms </a:t>
            </a:r>
            <a:r>
              <a:rPr lang="en-US" dirty="0" smtClean="0"/>
              <a:t>i.e. Twitter</a:t>
            </a:r>
            <a:r>
              <a:rPr lang="en-US" dirty="0"/>
              <a:t>, YouTube, Facebook and Instagram have provisions to report persons engaged in cyber bullying</a:t>
            </a:r>
            <a:endParaRPr lang="en-US" altLang="zh-CN" dirty="0" smtClean="0"/>
          </a:p>
          <a:p>
            <a:r>
              <a:rPr lang="en-US" altLang="zh-CN" dirty="0" smtClean="0"/>
              <a:t>Share with close people</a:t>
            </a:r>
            <a:endParaRPr lang="en-US" altLang="zh-CN" dirty="0" smtClean="0"/>
          </a:p>
          <a:p>
            <a:r>
              <a:rPr lang="en-US" altLang="zh-CN" dirty="0" smtClean="0"/>
              <a:t>Quit if need be</a:t>
            </a:r>
            <a:endParaRPr lang="zh-CN" altLang="en-US" dirty="0"/>
          </a:p>
        </p:txBody>
      </p:sp>
    </p:spTree>
    <p:extLst>
      <p:ext uri="{BB962C8B-B14F-4D97-AF65-F5344CB8AC3E}">
        <p14:creationId xmlns:p14="http://schemas.microsoft.com/office/powerpoint/2010/main" val="2377585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Historical Perspective</a:t>
            </a:r>
            <a:endParaRPr lang="zh-CN" altLang="en-US" dirty="0"/>
          </a:p>
        </p:txBody>
      </p:sp>
      <p:sp>
        <p:nvSpPr>
          <p:cNvPr id="3" name="Content Placeholder 2"/>
          <p:cNvSpPr>
            <a:spLocks noGrp="1"/>
          </p:cNvSpPr>
          <p:nvPr>
            <p:ph sz="quarter" idx="1"/>
          </p:nvPr>
        </p:nvSpPr>
        <p:spPr/>
        <p:txBody>
          <a:bodyPr>
            <a:normAutofit fontScale="77500" lnSpcReduction="20000"/>
          </a:bodyPr>
          <a:lstStyle/>
          <a:p>
            <a:r>
              <a:rPr lang="en-US" altLang="zh-CN" dirty="0" smtClean="0"/>
              <a:t>Technological history  dates back millions of years </a:t>
            </a:r>
          </a:p>
          <a:p>
            <a:endParaRPr lang="en-US" altLang="zh-CN" dirty="0"/>
          </a:p>
          <a:p>
            <a:r>
              <a:rPr lang="en-US" altLang="zh-CN" b="1" dirty="0" smtClean="0"/>
              <a:t>Ancient technology: </a:t>
            </a:r>
            <a:r>
              <a:rPr lang="en-US" altLang="zh-CN" dirty="0"/>
              <a:t>F</a:t>
            </a:r>
            <a:r>
              <a:rPr lang="en-US" altLang="zh-CN" dirty="0" smtClean="0"/>
              <a:t>ire, agriculture, irrigation, sailing </a:t>
            </a:r>
            <a:r>
              <a:rPr lang="en-US" altLang="zh-CN" dirty="0" err="1" smtClean="0"/>
              <a:t>e.t.c</a:t>
            </a:r>
            <a:endParaRPr lang="en-US" altLang="zh-CN" dirty="0" smtClean="0"/>
          </a:p>
          <a:p>
            <a:endParaRPr lang="en-US" altLang="zh-CN" dirty="0" smtClean="0"/>
          </a:p>
          <a:p>
            <a:r>
              <a:rPr lang="en-US" altLang="zh-CN" b="1" dirty="0" smtClean="0"/>
              <a:t>Industrial Age: </a:t>
            </a:r>
            <a:r>
              <a:rPr lang="en-US" altLang="zh-CN" dirty="0" smtClean="0"/>
              <a:t>Manufacturing  processes, Hand to machine – Standard of living, income levels, commercialized economies</a:t>
            </a:r>
          </a:p>
          <a:p>
            <a:pPr marL="0" indent="0">
              <a:buNone/>
            </a:pPr>
            <a:endParaRPr lang="en-US" altLang="zh-CN" dirty="0" smtClean="0"/>
          </a:p>
          <a:p>
            <a:r>
              <a:rPr lang="en-US" altLang="zh-CN" b="1" dirty="0" smtClean="0"/>
              <a:t>Computer Revolution: </a:t>
            </a:r>
            <a:r>
              <a:rPr lang="en-US" altLang="zh-CN" dirty="0" smtClean="0"/>
              <a:t>Mainframe computers, Mini-computers, Micro-computers</a:t>
            </a:r>
            <a:endParaRPr lang="en-US" altLang="zh-CN" b="1" dirty="0" smtClean="0"/>
          </a:p>
          <a:p>
            <a:endParaRPr lang="en-US" altLang="zh-CN" dirty="0" smtClean="0"/>
          </a:p>
          <a:p>
            <a:r>
              <a:rPr lang="en-US" altLang="zh-CN" b="1" dirty="0" smtClean="0"/>
              <a:t>Internet Transformation: </a:t>
            </a:r>
            <a:r>
              <a:rPr lang="en-US" altLang="zh-CN" dirty="0" smtClean="0"/>
              <a:t>ARPANET, TCP/IP (1974), HTML, Web 2.0, Social media, Web 3.0 …..</a:t>
            </a:r>
          </a:p>
          <a:p>
            <a:endParaRPr lang="en-US" altLang="zh-CN" dirty="0"/>
          </a:p>
          <a:p>
            <a:r>
              <a:rPr lang="en-US" altLang="zh-CN" b="1" dirty="0" smtClean="0">
                <a:solidFill>
                  <a:srgbClr val="FF0000"/>
                </a:solidFill>
              </a:rPr>
              <a:t>Internet of Things: </a:t>
            </a:r>
            <a:r>
              <a:rPr lang="en-US" altLang="zh-CN" dirty="0" smtClean="0">
                <a:solidFill>
                  <a:srgbClr val="FF0000"/>
                </a:solidFill>
              </a:rPr>
              <a:t>Everything connected with everything – M2M communication powered by the Internet</a:t>
            </a:r>
            <a:endParaRPr lang="en-US" altLang="zh-CN" b="1" dirty="0" smtClean="0">
              <a:solidFill>
                <a:srgbClr val="FF0000"/>
              </a:solidFill>
            </a:endParaRPr>
          </a:p>
          <a:p>
            <a:endParaRPr lang="en-US" altLang="zh-CN" dirty="0" smtClean="0"/>
          </a:p>
          <a:p>
            <a:endParaRPr lang="zh-CN" altLang="en-US" dirty="0"/>
          </a:p>
        </p:txBody>
      </p:sp>
    </p:spTree>
    <p:extLst>
      <p:ext uri="{BB962C8B-B14F-4D97-AF65-F5344CB8AC3E}">
        <p14:creationId xmlns:p14="http://schemas.microsoft.com/office/powerpoint/2010/main" val="807413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Kenya</a:t>
            </a:r>
            <a:endParaRPr lang="zh-CN" altLang="en-US" dirty="0"/>
          </a:p>
        </p:txBody>
      </p:sp>
      <p:sp>
        <p:nvSpPr>
          <p:cNvPr id="5" name="Rectangle 2"/>
          <p:cNvSpPr>
            <a:spLocks noGrp="1" noChangeArrowheads="1"/>
          </p:cNvSpPr>
          <p:nvPr>
            <p:ph sz="quarter" idx="1"/>
          </p:nvPr>
        </p:nvSpPr>
        <p:spPr bwMode="auto">
          <a:xfrm>
            <a:off x="301752" y="1340768"/>
            <a:ext cx="8534400" cy="5463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rgbClr val="222222"/>
                </a:solidFill>
                <a:effectLst/>
                <a:latin typeface="Georgia" panose="02040502050405020303" pitchFamily="18" charset="0"/>
              </a:rPr>
              <a:t>Section 27 of the Computer Misuse and Cybercrimes Act, 2018 provides the following in relation to what it terms as cyber harassment –</a:t>
            </a:r>
            <a:endParaRPr kumimoji="0" lang="en-US" altLang="en-US" sz="1100" b="0" i="0" u="none" strike="noStrike" cap="none" normalizeH="0" baseline="0" dirty="0" smtClean="0">
              <a:ln>
                <a:noFill/>
              </a:ln>
              <a:solidFill>
                <a:schemeClr val="tx1"/>
              </a:solidFill>
              <a:effectLst/>
            </a:endParaRPr>
          </a:p>
          <a:p>
            <a:pPr marL="457200" marR="0" lvl="0" indent="-457200" algn="l" defTabSz="914400" rtl="0" eaLnBrk="0" fontAlgn="base" latinLnBrk="0" hangingPunct="0">
              <a:lnSpc>
                <a:spcPct val="100000"/>
              </a:lnSpc>
              <a:spcBef>
                <a:spcPct val="0"/>
              </a:spcBef>
              <a:spcAft>
                <a:spcPct val="0"/>
              </a:spcAft>
              <a:buClrTx/>
              <a:buSzTx/>
              <a:buFontTx/>
              <a:buAutoNum type="arabicParenBoth"/>
              <a:tabLst/>
            </a:pPr>
            <a:r>
              <a:rPr kumimoji="0" lang="en-US" altLang="en-US" sz="2400" b="0" i="1"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A person who, individually or with other persons, </a:t>
            </a:r>
            <a:r>
              <a:rPr kumimoji="0" lang="en-US" altLang="en-US" sz="2400" b="0" i="1" u="none" strike="noStrike" cap="none" normalizeH="0" baseline="0" dirty="0" err="1" smtClean="0">
                <a:ln>
                  <a:noFill/>
                </a:ln>
                <a:solidFill>
                  <a:srgbClr val="222222"/>
                </a:solidFill>
                <a:effectLst/>
                <a:latin typeface="Times New Roman" panose="02020603050405020304" pitchFamily="18" charset="0"/>
                <a:cs typeface="Times New Roman" panose="02020603050405020304" pitchFamily="18" charset="0"/>
              </a:rPr>
              <a:t>wilfully</a:t>
            </a:r>
            <a:r>
              <a:rPr kumimoji="0" lang="en-US" altLang="en-US" sz="2400" b="0" i="1"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 communicates, either directly or indirectly, with another person or anyone known to that person, commits an offence, if they know or ought to know that their conduct—</a:t>
            </a:r>
          </a:p>
          <a:p>
            <a:pPr marL="274320" lvl="1" indent="0" eaLnBrk="0" fontAlgn="base" hangingPunct="0">
              <a:spcBef>
                <a:spcPct val="0"/>
              </a:spcBef>
              <a:spcAft>
                <a:spcPct val="0"/>
              </a:spcAft>
              <a:buClrTx/>
              <a:buSzTx/>
              <a:buNone/>
            </a:pPr>
            <a:r>
              <a:rPr kumimoji="0" lang="en-US" altLang="en-US" sz="19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
            </a:r>
            <a:br>
              <a:rPr kumimoji="0" lang="en-US" altLang="en-US" sz="19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br>
            <a:r>
              <a:rPr kumimoji="0" lang="en-US" altLang="en-US" sz="1900" b="0" i="1"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a:t>
            </a:r>
            <a:r>
              <a:rPr kumimoji="0" lang="en-US" altLang="en-US" sz="2800" b="0" i="1"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a) is likely to cause those persons apprehension or fear of violence to them or damage or loss on that persons’ property; or</a:t>
            </a:r>
            <a:r>
              <a:rPr kumimoji="0" lang="en-US" altLang="en-US" sz="28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
            </a:r>
            <a:br>
              <a:rPr kumimoji="0" lang="en-US" altLang="en-US" sz="28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br>
            <a:r>
              <a:rPr kumimoji="0" lang="en-US" altLang="en-US" sz="2800" b="0" i="1"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(b) detrimentally affects that person; or</a:t>
            </a:r>
            <a:r>
              <a:rPr kumimoji="0" lang="en-US" altLang="en-US" sz="28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
            </a:r>
            <a:br>
              <a:rPr kumimoji="0" lang="en-US" altLang="en-US" sz="2800" b="0" i="0"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br>
            <a:r>
              <a:rPr kumimoji="0" lang="en-US" altLang="en-US" sz="2800" b="0" i="1" u="none" strike="noStrike" cap="none" normalizeH="0" baseline="0" dirty="0" smtClean="0">
                <a:ln>
                  <a:noFill/>
                </a:ln>
                <a:solidFill>
                  <a:srgbClr val="222222"/>
                </a:solidFill>
                <a:effectLst/>
                <a:latin typeface="Times New Roman" panose="02020603050405020304" pitchFamily="18" charset="0"/>
                <a:cs typeface="Times New Roman" panose="02020603050405020304" pitchFamily="18" charset="0"/>
              </a:rPr>
              <a:t>(c) is in whole or part, of an indecent or grossly offensive nature and affects the person.</a:t>
            </a:r>
            <a:endParaRPr kumimoji="0" lang="en-US" altLang="en-US" sz="28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8196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Kenya</a:t>
            </a:r>
            <a:endParaRPr lang="zh-CN" altLang="en-US" dirty="0"/>
          </a:p>
        </p:txBody>
      </p:sp>
      <p:sp>
        <p:nvSpPr>
          <p:cNvPr id="5" name="Rectangle 2"/>
          <p:cNvSpPr>
            <a:spLocks noGrp="1" noChangeArrowheads="1"/>
          </p:cNvSpPr>
          <p:nvPr>
            <p:ph sz="quarter" idx="1"/>
          </p:nvPr>
        </p:nvSpPr>
        <p:spPr bwMode="auto">
          <a:xfrm>
            <a:off x="301752" y="1468816"/>
            <a:ext cx="8534400" cy="4308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lvl="0" indent="0" eaLnBrk="0" fontAlgn="base" hangingPunct="0">
              <a:spcBef>
                <a:spcPct val="0"/>
              </a:spcBef>
              <a:spcAft>
                <a:spcPct val="0"/>
              </a:spcAft>
              <a:buClrTx/>
              <a:buSzTx/>
              <a:buNone/>
            </a:pPr>
            <a:r>
              <a:rPr lang="en-US" altLang="en-US" sz="2800" i="1" dirty="0">
                <a:solidFill>
                  <a:srgbClr val="222222"/>
                </a:solidFill>
                <a:latin typeface="Times New Roman" panose="02020603050405020304" pitchFamily="18" charset="0"/>
                <a:cs typeface="Times New Roman" panose="02020603050405020304" pitchFamily="18" charset="0"/>
              </a:rPr>
              <a:t>(2) A person who commits an offence under subsection (1) is liable, on conviction, to a fine not exceeding twenty million shillings or to imprisonment for a term not exceeding ten years, or to both.</a:t>
            </a:r>
            <a:r>
              <a:rPr lang="en-US" altLang="en-US" sz="2800" dirty="0">
                <a:solidFill>
                  <a:srgbClr val="222222"/>
                </a:solidFill>
                <a:latin typeface="Times New Roman" panose="02020603050405020304" pitchFamily="18" charset="0"/>
                <a:cs typeface="Times New Roman" panose="02020603050405020304" pitchFamily="18" charset="0"/>
              </a:rPr>
              <a:t/>
            </a:r>
            <a:br>
              <a:rPr lang="en-US" altLang="en-US" sz="2800" dirty="0">
                <a:solidFill>
                  <a:srgbClr val="222222"/>
                </a:solidFill>
                <a:latin typeface="Times New Roman" panose="02020603050405020304" pitchFamily="18" charset="0"/>
                <a:cs typeface="Times New Roman" panose="02020603050405020304" pitchFamily="18" charset="0"/>
              </a:rPr>
            </a:br>
            <a:r>
              <a:rPr lang="en-US" altLang="en-US" sz="2800" i="1" dirty="0">
                <a:solidFill>
                  <a:srgbClr val="222222"/>
                </a:solidFill>
                <a:latin typeface="Times New Roman" panose="02020603050405020304" pitchFamily="18" charset="0"/>
                <a:cs typeface="Times New Roman" panose="02020603050405020304" pitchFamily="18" charset="0"/>
              </a:rPr>
              <a:t>(3) A person may apply to Court for an order compelling a person charged with an offence under subsection (1) to refrain from—</a:t>
            </a:r>
            <a:r>
              <a:rPr lang="en-US" altLang="en-US" sz="2800" dirty="0">
                <a:solidFill>
                  <a:srgbClr val="222222"/>
                </a:solidFill>
                <a:latin typeface="Times New Roman" panose="02020603050405020304" pitchFamily="18" charset="0"/>
                <a:cs typeface="Times New Roman" panose="02020603050405020304" pitchFamily="18" charset="0"/>
              </a:rPr>
              <a:t/>
            </a:r>
            <a:br>
              <a:rPr lang="en-US" altLang="en-US" sz="2800" dirty="0">
                <a:solidFill>
                  <a:srgbClr val="222222"/>
                </a:solidFill>
                <a:latin typeface="Times New Roman" panose="02020603050405020304" pitchFamily="18" charset="0"/>
                <a:cs typeface="Times New Roman" panose="02020603050405020304" pitchFamily="18" charset="0"/>
              </a:rPr>
            </a:br>
            <a:r>
              <a:rPr lang="en-US" altLang="en-US" sz="2800" i="1" dirty="0">
                <a:solidFill>
                  <a:srgbClr val="222222"/>
                </a:solidFill>
                <a:latin typeface="Times New Roman" panose="02020603050405020304" pitchFamily="18" charset="0"/>
                <a:cs typeface="Times New Roman" panose="02020603050405020304" pitchFamily="18" charset="0"/>
              </a:rPr>
              <a:t>(a) engaging or attempting to engage in; or</a:t>
            </a:r>
            <a:r>
              <a:rPr lang="en-US" altLang="en-US" sz="2800" dirty="0">
                <a:solidFill>
                  <a:srgbClr val="222222"/>
                </a:solidFill>
                <a:latin typeface="Times New Roman" panose="02020603050405020304" pitchFamily="18" charset="0"/>
                <a:cs typeface="Times New Roman" panose="02020603050405020304" pitchFamily="18" charset="0"/>
              </a:rPr>
              <a:t/>
            </a:r>
            <a:br>
              <a:rPr lang="en-US" altLang="en-US" sz="2800" dirty="0">
                <a:solidFill>
                  <a:srgbClr val="222222"/>
                </a:solidFill>
                <a:latin typeface="Times New Roman" panose="02020603050405020304" pitchFamily="18" charset="0"/>
                <a:cs typeface="Times New Roman" panose="02020603050405020304" pitchFamily="18" charset="0"/>
              </a:rPr>
            </a:br>
            <a:r>
              <a:rPr lang="en-US" altLang="en-US" sz="2800" i="1" dirty="0">
                <a:solidFill>
                  <a:srgbClr val="222222"/>
                </a:solidFill>
                <a:latin typeface="Times New Roman" panose="02020603050405020304" pitchFamily="18" charset="0"/>
                <a:cs typeface="Times New Roman" panose="02020603050405020304" pitchFamily="18" charset="0"/>
              </a:rPr>
              <a:t>(b) enlisting the help of another person to engage in, any communication complained of under subsection (1).</a:t>
            </a:r>
            <a:endParaRPr lang="en-US"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1095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WAY FORWARD</a:t>
            </a:r>
            <a:endParaRPr lang="zh-CN" altLang="en-US" dirty="0"/>
          </a:p>
        </p:txBody>
      </p:sp>
      <p:sp>
        <p:nvSpPr>
          <p:cNvPr id="3" name="Content Placeholder 2"/>
          <p:cNvSpPr>
            <a:spLocks noGrp="1"/>
          </p:cNvSpPr>
          <p:nvPr>
            <p:ph sz="quarter" idx="1"/>
          </p:nvPr>
        </p:nvSpPr>
        <p:spPr/>
        <p:txBody>
          <a:bodyPr>
            <a:normAutofit fontScale="92500" lnSpcReduction="10000"/>
          </a:bodyPr>
          <a:lstStyle/>
          <a:p>
            <a:r>
              <a:rPr lang="en-US" altLang="zh-CN" dirty="0" smtClean="0"/>
              <a:t>Legislation (</a:t>
            </a:r>
            <a:r>
              <a:rPr lang="en-CA" altLang="zh-CN" dirty="0"/>
              <a:t>Computer Misuse and Cybercrimes </a:t>
            </a:r>
            <a:r>
              <a:rPr lang="en-CA" altLang="zh-CN" dirty="0" smtClean="0"/>
              <a:t>Bill, 2018)</a:t>
            </a:r>
          </a:p>
          <a:p>
            <a:r>
              <a:rPr lang="en-CA" altLang="zh-CN" dirty="0" smtClean="0"/>
              <a:t>Research</a:t>
            </a:r>
          </a:p>
          <a:p>
            <a:r>
              <a:rPr lang="en-CA" altLang="zh-CN" dirty="0" smtClean="0"/>
              <a:t>Awareness</a:t>
            </a:r>
          </a:p>
          <a:p>
            <a:r>
              <a:rPr lang="en-CA" altLang="zh-CN" dirty="0" smtClean="0"/>
              <a:t>Care about others: </a:t>
            </a:r>
          </a:p>
          <a:p>
            <a:pPr lvl="1"/>
            <a:r>
              <a:rPr lang="en-US" dirty="0"/>
              <a:t>Think about what you </a:t>
            </a:r>
            <a:r>
              <a:rPr lang="en-US" dirty="0" smtClean="0"/>
              <a:t>post online</a:t>
            </a:r>
            <a:r>
              <a:rPr lang="en-US" dirty="0"/>
              <a:t> </a:t>
            </a:r>
            <a:r>
              <a:rPr lang="en-US" dirty="0" smtClean="0"/>
              <a:t>-could </a:t>
            </a:r>
            <a:r>
              <a:rPr lang="en-US" dirty="0"/>
              <a:t>these words be picked up the wrong way or cause upset? Is this photo </a:t>
            </a:r>
            <a:r>
              <a:rPr lang="en-US" dirty="0" smtClean="0"/>
              <a:t>suitable? </a:t>
            </a:r>
            <a:endParaRPr lang="en-US" dirty="0"/>
          </a:p>
          <a:p>
            <a:pPr lvl="1"/>
            <a:r>
              <a:rPr lang="en-US" dirty="0"/>
              <a:t>If you post something online and ‘comments’ or ‘chat’ becomes cruel, remove your posts so you are not part of a negative situation.</a:t>
            </a:r>
          </a:p>
          <a:p>
            <a:pPr lvl="1"/>
            <a:r>
              <a:rPr lang="en-US" dirty="0"/>
              <a:t>I always ask myself would I like this to be read about myself. It puts it into perspective and avoids any type of negativity online.</a:t>
            </a:r>
          </a:p>
          <a:p>
            <a:pPr lvl="1"/>
            <a:r>
              <a:rPr lang="en-US" dirty="0"/>
              <a:t>Always be careful online and remember that words don’t just hurt but can kill.</a:t>
            </a:r>
          </a:p>
          <a:p>
            <a:endParaRPr lang="en-US" altLang="zh-CN" dirty="0" smtClean="0"/>
          </a:p>
          <a:p>
            <a:endParaRPr lang="zh-CN" altLang="en-US" dirty="0"/>
          </a:p>
        </p:txBody>
      </p:sp>
    </p:spTree>
    <p:extLst>
      <p:ext uri="{BB962C8B-B14F-4D97-AF65-F5344CB8AC3E}">
        <p14:creationId xmlns:p14="http://schemas.microsoft.com/office/powerpoint/2010/main" val="10630518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Cyber Bullying End Result</a:t>
            </a:r>
            <a:endParaRPr lang="zh-CN" alt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15" t="21500" r="35485" b="16750"/>
          <a:stretch/>
        </p:blipFill>
        <p:spPr bwMode="auto">
          <a:xfrm>
            <a:off x="395536" y="1484784"/>
            <a:ext cx="8424936" cy="4517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615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The Internet</a:t>
            </a:r>
            <a:endParaRPr lang="zh-CN" altLang="en-US" dirty="0"/>
          </a:p>
        </p:txBody>
      </p:sp>
      <p:pic>
        <p:nvPicPr>
          <p:cNvPr id="5" name="Picture 4" descr="Image result for Internet"/>
          <p:cNvPicPr/>
          <p:nvPr/>
        </p:nvPicPr>
        <p:blipFill rotWithShape="1">
          <a:blip r:embed="rId2">
            <a:extLst>
              <a:ext uri="{28A0092B-C50C-407E-A947-70E740481C1C}">
                <a14:useLocalDpi xmlns:a14="http://schemas.microsoft.com/office/drawing/2010/main" val="0"/>
              </a:ext>
            </a:extLst>
          </a:blip>
          <a:srcRect l="23072" r="18536"/>
          <a:stretch/>
        </p:blipFill>
        <p:spPr bwMode="auto">
          <a:xfrm>
            <a:off x="395536" y="1588800"/>
            <a:ext cx="8440616" cy="4648512"/>
          </a:xfrm>
          <a:prstGeom prst="rect">
            <a:avLst/>
          </a:prstGeom>
          <a:noFill/>
          <a:ln>
            <a:noFill/>
          </a:ln>
        </p:spPr>
      </p:pic>
    </p:spTree>
    <p:extLst>
      <p:ext uri="{BB962C8B-B14F-4D97-AF65-F5344CB8AC3E}">
        <p14:creationId xmlns:p14="http://schemas.microsoft.com/office/powerpoint/2010/main" val="2638808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Cybercrime &amp; Security</a:t>
            </a:r>
            <a:endParaRPr lang="zh-CN" altLang="en-US" dirty="0"/>
          </a:p>
        </p:txBody>
      </p:sp>
      <p:sp>
        <p:nvSpPr>
          <p:cNvPr id="3" name="Content Placeholder 2"/>
          <p:cNvSpPr>
            <a:spLocks noGrp="1"/>
          </p:cNvSpPr>
          <p:nvPr>
            <p:ph sz="quarter" idx="1"/>
          </p:nvPr>
        </p:nvSpPr>
        <p:spPr/>
        <p:txBody>
          <a:bodyPr>
            <a:normAutofit/>
          </a:bodyPr>
          <a:lstStyle/>
          <a:p>
            <a:r>
              <a:rPr lang="en-US" altLang="zh-CN" dirty="0" smtClean="0"/>
              <a:t>ITU Definition:</a:t>
            </a:r>
          </a:p>
          <a:p>
            <a:pPr marL="274320" lvl="1" indent="0" algn="just">
              <a:buNone/>
            </a:pPr>
            <a:r>
              <a:rPr lang="en-US" altLang="zh-CN" dirty="0" smtClean="0"/>
              <a:t>“</a:t>
            </a:r>
            <a:r>
              <a:rPr lang="en-US" altLang="zh-CN" dirty="0" err="1">
                <a:solidFill>
                  <a:schemeClr val="bg2">
                    <a:lumMod val="25000"/>
                  </a:schemeClr>
                </a:solidFill>
              </a:rPr>
              <a:t>Cybersecurity</a:t>
            </a:r>
            <a:r>
              <a:rPr lang="en-US" altLang="zh-CN" dirty="0">
                <a:solidFill>
                  <a:schemeClr val="bg2">
                    <a:lumMod val="25000"/>
                  </a:schemeClr>
                </a:solidFill>
              </a:rPr>
              <a:t> is the collection of tools, policies, security concepts, security safeguards, guidelines, risk management approaches, </a:t>
            </a:r>
            <a:r>
              <a:rPr lang="en-US" altLang="zh-CN" dirty="0" smtClean="0">
                <a:solidFill>
                  <a:schemeClr val="bg2">
                    <a:lumMod val="25000"/>
                  </a:schemeClr>
                </a:solidFill>
              </a:rPr>
              <a:t>actions</a:t>
            </a:r>
            <a:r>
              <a:rPr lang="en-US" altLang="zh-CN" dirty="0">
                <a:solidFill>
                  <a:schemeClr val="bg2">
                    <a:lumMod val="25000"/>
                  </a:schemeClr>
                </a:solidFill>
              </a:rPr>
              <a:t>, training, best practices, assurance and technologies that </a:t>
            </a:r>
            <a:r>
              <a:rPr lang="en-US" altLang="zh-CN" dirty="0" smtClean="0">
                <a:solidFill>
                  <a:schemeClr val="bg2">
                    <a:lumMod val="25000"/>
                  </a:schemeClr>
                </a:solidFill>
              </a:rPr>
              <a:t>can be used to </a:t>
            </a:r>
            <a:r>
              <a:rPr lang="en-US" altLang="zh-CN" b="1" dirty="0" smtClean="0">
                <a:solidFill>
                  <a:schemeClr val="bg2">
                    <a:lumMod val="25000"/>
                  </a:schemeClr>
                </a:solidFill>
              </a:rPr>
              <a:t>protect</a:t>
            </a:r>
            <a:r>
              <a:rPr lang="en-US" altLang="zh-CN" dirty="0" smtClean="0">
                <a:solidFill>
                  <a:schemeClr val="bg2">
                    <a:lumMod val="25000"/>
                  </a:schemeClr>
                </a:solidFill>
              </a:rPr>
              <a:t> the </a:t>
            </a:r>
            <a:r>
              <a:rPr lang="en-US" altLang="zh-CN" b="1" dirty="0" smtClean="0">
                <a:solidFill>
                  <a:schemeClr val="bg2">
                    <a:lumMod val="25000"/>
                  </a:schemeClr>
                </a:solidFill>
              </a:rPr>
              <a:t>cyber</a:t>
            </a:r>
            <a:r>
              <a:rPr lang="en-US" altLang="zh-CN" dirty="0" smtClean="0">
                <a:solidFill>
                  <a:schemeClr val="bg2">
                    <a:lumMod val="25000"/>
                  </a:schemeClr>
                </a:solidFill>
              </a:rPr>
              <a:t> </a:t>
            </a:r>
            <a:r>
              <a:rPr lang="en-US" altLang="zh-CN" b="1" dirty="0" smtClean="0">
                <a:solidFill>
                  <a:schemeClr val="bg2">
                    <a:lumMod val="25000"/>
                  </a:schemeClr>
                </a:solidFill>
              </a:rPr>
              <a:t>environment</a:t>
            </a:r>
            <a:r>
              <a:rPr lang="en-US" altLang="zh-CN" dirty="0" smtClean="0">
                <a:solidFill>
                  <a:schemeClr val="bg2">
                    <a:lumMod val="25000"/>
                  </a:schemeClr>
                </a:solidFill>
              </a:rPr>
              <a:t> and </a:t>
            </a:r>
            <a:r>
              <a:rPr lang="en-US" altLang="zh-CN" b="1" dirty="0" smtClean="0">
                <a:solidFill>
                  <a:schemeClr val="bg2">
                    <a:lumMod val="25000"/>
                  </a:schemeClr>
                </a:solidFill>
              </a:rPr>
              <a:t>organization </a:t>
            </a:r>
            <a:r>
              <a:rPr lang="en-US" altLang="zh-CN" dirty="0" smtClean="0">
                <a:solidFill>
                  <a:schemeClr val="bg2">
                    <a:lumMod val="25000"/>
                  </a:schemeClr>
                </a:solidFill>
              </a:rPr>
              <a:t>and </a:t>
            </a:r>
            <a:r>
              <a:rPr lang="en-US" altLang="zh-CN" b="1" dirty="0" smtClean="0">
                <a:solidFill>
                  <a:schemeClr val="bg2">
                    <a:lumMod val="25000"/>
                  </a:schemeClr>
                </a:solidFill>
              </a:rPr>
              <a:t>user’s assets</a:t>
            </a:r>
            <a:r>
              <a:rPr lang="en-US" altLang="zh-CN" dirty="0" smtClean="0"/>
              <a:t>.”</a:t>
            </a:r>
          </a:p>
          <a:p>
            <a:pPr marL="274320" lvl="1" indent="0">
              <a:buNone/>
            </a:pPr>
            <a:endParaRPr lang="en-US" altLang="zh-CN" sz="1100" dirty="0"/>
          </a:p>
          <a:p>
            <a:pPr algn="just"/>
            <a:r>
              <a:rPr lang="en-US" altLang="zh-CN" dirty="0" smtClean="0"/>
              <a:t>What about emotions, social violence </a:t>
            </a:r>
            <a:r>
              <a:rPr lang="en-US" altLang="zh-CN" dirty="0" err="1" smtClean="0"/>
              <a:t>etc</a:t>
            </a:r>
            <a:r>
              <a:rPr lang="en-US" altLang="zh-CN" dirty="0" smtClean="0"/>
              <a:t>? </a:t>
            </a:r>
          </a:p>
          <a:p>
            <a:pPr algn="just"/>
            <a:r>
              <a:rPr lang="en-US" altLang="zh-CN" dirty="0" smtClean="0"/>
              <a:t>No security without crime!</a:t>
            </a:r>
          </a:p>
          <a:p>
            <a:r>
              <a:rPr lang="en-US" altLang="zh-CN" dirty="0" smtClean="0"/>
              <a:t>Cybercrime - </a:t>
            </a:r>
            <a:r>
              <a:rPr lang="en-CA" altLang="zh-CN" dirty="0"/>
              <a:t>criminal activities carried out by means of computers or the Internet.</a:t>
            </a:r>
          </a:p>
          <a:p>
            <a:endParaRPr lang="zh-CN" altLang="en-US" dirty="0"/>
          </a:p>
        </p:txBody>
      </p:sp>
    </p:spTree>
    <p:extLst>
      <p:ext uri="{BB962C8B-B14F-4D97-AF65-F5344CB8AC3E}">
        <p14:creationId xmlns:p14="http://schemas.microsoft.com/office/powerpoint/2010/main" val="4256392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Cybercrime</a:t>
            </a:r>
            <a:endParaRPr lang="zh-CN" altLang="en-US" dirty="0"/>
          </a:p>
        </p:txBody>
      </p:sp>
      <p:sp>
        <p:nvSpPr>
          <p:cNvPr id="3" name="Content Placeholder 2"/>
          <p:cNvSpPr>
            <a:spLocks noGrp="1"/>
          </p:cNvSpPr>
          <p:nvPr>
            <p:ph sz="quarter" idx="1"/>
          </p:nvPr>
        </p:nvSpPr>
        <p:spPr/>
        <p:txBody>
          <a:bodyPr>
            <a:normAutofit fontScale="92500" lnSpcReduction="10000"/>
          </a:bodyPr>
          <a:lstStyle/>
          <a:p>
            <a:r>
              <a:rPr lang="en-US" altLang="zh-CN" dirty="0" smtClean="0"/>
              <a:t>Four Technical Categories:</a:t>
            </a:r>
          </a:p>
          <a:p>
            <a:pPr lvl="1"/>
            <a:r>
              <a:rPr lang="en-US" altLang="zh-CN" dirty="0" smtClean="0"/>
              <a:t>Cyber-deceptions: </a:t>
            </a:r>
            <a:r>
              <a:rPr lang="en-US" altLang="zh-CN" dirty="0"/>
              <a:t>I</a:t>
            </a:r>
            <a:r>
              <a:rPr lang="en-US" altLang="zh-CN" dirty="0" smtClean="0"/>
              <a:t>dentity </a:t>
            </a:r>
            <a:r>
              <a:rPr lang="en-US" altLang="zh-CN" dirty="0"/>
              <a:t>theft, fraud, piracy</a:t>
            </a:r>
          </a:p>
          <a:p>
            <a:pPr lvl="1"/>
            <a:r>
              <a:rPr lang="en-US" altLang="zh-CN" dirty="0" smtClean="0"/>
              <a:t>Cyber-pornography: Spreading obscene materials</a:t>
            </a:r>
            <a:endParaRPr lang="en-US" altLang="zh-CN" dirty="0"/>
          </a:p>
          <a:p>
            <a:pPr lvl="1"/>
            <a:r>
              <a:rPr lang="en-US" altLang="zh-CN" dirty="0" smtClean="0">
                <a:solidFill>
                  <a:srgbClr val="FF0000"/>
                </a:solidFill>
              </a:rPr>
              <a:t>Cyber-violence: </a:t>
            </a:r>
            <a:r>
              <a:rPr lang="en-US" altLang="zh-CN" dirty="0" smtClean="0">
                <a:solidFill>
                  <a:srgbClr val="FF0000"/>
                </a:solidFill>
              </a:rPr>
              <a:t>Cyber </a:t>
            </a:r>
            <a:r>
              <a:rPr lang="en-US" altLang="zh-CN" dirty="0" smtClean="0">
                <a:solidFill>
                  <a:srgbClr val="FF0000"/>
                </a:solidFill>
              </a:rPr>
              <a:t>bullying</a:t>
            </a:r>
            <a:endParaRPr lang="zh-CN" altLang="en-US" dirty="0">
              <a:solidFill>
                <a:srgbClr val="FF0000"/>
              </a:solidFill>
            </a:endParaRPr>
          </a:p>
          <a:p>
            <a:pPr lvl="1"/>
            <a:r>
              <a:rPr lang="en-US" altLang="zh-CN" dirty="0" smtClean="0"/>
              <a:t>Cyber Trespass: </a:t>
            </a:r>
            <a:r>
              <a:rPr lang="en-US" altLang="zh-CN" dirty="0"/>
              <a:t>H</a:t>
            </a:r>
            <a:r>
              <a:rPr lang="en-US" altLang="zh-CN" dirty="0" smtClean="0"/>
              <a:t>acktivism</a:t>
            </a:r>
            <a:r>
              <a:rPr lang="en-US" altLang="zh-CN" dirty="0"/>
              <a:t>, viruses, </a:t>
            </a:r>
            <a:r>
              <a:rPr lang="en-US" altLang="zh-CN" dirty="0" err="1" smtClean="0"/>
              <a:t>DoS</a:t>
            </a:r>
            <a:r>
              <a:rPr lang="en-US" altLang="zh-CN" dirty="0" smtClean="0"/>
              <a:t>, </a:t>
            </a:r>
            <a:r>
              <a:rPr lang="en-US" altLang="zh-CN" dirty="0" smtClean="0"/>
              <a:t>DDoS </a:t>
            </a:r>
          </a:p>
          <a:p>
            <a:pPr marL="274320" lvl="1" indent="0">
              <a:buNone/>
            </a:pPr>
            <a:r>
              <a:rPr lang="en-US" altLang="zh-CN" dirty="0" smtClean="0"/>
              <a:t>{Email login, Trojans, Apps, Pirated Software}</a:t>
            </a:r>
            <a:endParaRPr lang="en-US" altLang="zh-CN" dirty="0" smtClean="0"/>
          </a:p>
          <a:p>
            <a:pPr lvl="1"/>
            <a:endParaRPr lang="en-US" altLang="zh-CN" dirty="0" smtClean="0"/>
          </a:p>
          <a:p>
            <a:r>
              <a:rPr lang="en-US" altLang="zh-CN" dirty="0" smtClean="0"/>
              <a:t>Three Legal Categories</a:t>
            </a:r>
            <a:r>
              <a:rPr lang="en-US" altLang="zh-CN" dirty="0"/>
              <a:t>:</a:t>
            </a:r>
          </a:p>
          <a:p>
            <a:pPr lvl="1"/>
            <a:r>
              <a:rPr lang="en-US" altLang="zh-CN" dirty="0"/>
              <a:t>Crime against </a:t>
            </a:r>
            <a:r>
              <a:rPr lang="en-US" altLang="zh-CN" dirty="0" smtClean="0"/>
              <a:t>Property</a:t>
            </a:r>
            <a:endParaRPr lang="en-US" altLang="zh-CN" dirty="0"/>
          </a:p>
          <a:p>
            <a:pPr lvl="1"/>
            <a:r>
              <a:rPr lang="en-US" altLang="zh-CN" dirty="0"/>
              <a:t>Crime against </a:t>
            </a:r>
            <a:r>
              <a:rPr lang="en-US" altLang="zh-CN" dirty="0" smtClean="0"/>
              <a:t>Organization</a:t>
            </a:r>
            <a:endParaRPr lang="en-US" altLang="zh-CN" dirty="0"/>
          </a:p>
          <a:p>
            <a:pPr lvl="1"/>
            <a:r>
              <a:rPr lang="en-US" altLang="zh-CN" dirty="0" smtClean="0"/>
              <a:t>Crime </a:t>
            </a:r>
            <a:r>
              <a:rPr lang="en-US" altLang="zh-CN" dirty="0"/>
              <a:t>against </a:t>
            </a:r>
            <a:r>
              <a:rPr lang="en-US" altLang="zh-CN" dirty="0" smtClean="0"/>
              <a:t>people</a:t>
            </a:r>
          </a:p>
          <a:p>
            <a:pPr marL="274320" lvl="1" indent="0">
              <a:buNone/>
            </a:pPr>
            <a:r>
              <a:rPr lang="en-US" altLang="zh-CN" dirty="0" smtClean="0"/>
              <a:t>{Challenge - Evidence}</a:t>
            </a:r>
            <a:endParaRPr lang="en-US" altLang="zh-CN" dirty="0"/>
          </a:p>
          <a:p>
            <a:endParaRPr lang="en-US" altLang="zh-CN" dirty="0"/>
          </a:p>
        </p:txBody>
      </p:sp>
    </p:spTree>
    <p:extLst>
      <p:ext uri="{BB962C8B-B14F-4D97-AF65-F5344CB8AC3E}">
        <p14:creationId xmlns:p14="http://schemas.microsoft.com/office/powerpoint/2010/main" val="2215474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Bullying</a:t>
            </a:r>
            <a:endParaRPr lang="zh-CN" altLang="en-US" dirty="0"/>
          </a:p>
        </p:txBody>
      </p:sp>
      <p:pic>
        <p:nvPicPr>
          <p:cNvPr id="5" name="Picture 4" descr="Image result for bullying definition"/>
          <p:cNvPicPr/>
          <p:nvPr/>
        </p:nvPicPr>
        <p:blipFill>
          <a:blip r:embed="rId3">
            <a:extLst>
              <a:ext uri="{28A0092B-C50C-407E-A947-70E740481C1C}">
                <a14:useLocalDpi xmlns:a14="http://schemas.microsoft.com/office/drawing/2010/main" val="0"/>
              </a:ext>
            </a:extLst>
          </a:blip>
          <a:srcRect/>
          <a:stretch>
            <a:fillRect/>
          </a:stretch>
        </p:blipFill>
        <p:spPr bwMode="auto">
          <a:xfrm>
            <a:off x="323528" y="1724778"/>
            <a:ext cx="5616624" cy="4008478"/>
          </a:xfrm>
          <a:prstGeom prst="rect">
            <a:avLst/>
          </a:prstGeom>
          <a:noFill/>
          <a:ln>
            <a:noFill/>
          </a:ln>
        </p:spPr>
      </p:pic>
      <p:sp>
        <p:nvSpPr>
          <p:cNvPr id="6" name="TextBox 5"/>
          <p:cNvSpPr txBox="1"/>
          <p:nvPr/>
        </p:nvSpPr>
        <p:spPr>
          <a:xfrm>
            <a:off x="6156176" y="2060848"/>
            <a:ext cx="2376264" cy="4031873"/>
          </a:xfrm>
          <a:prstGeom prst="rect">
            <a:avLst/>
          </a:prstGeom>
          <a:noFill/>
        </p:spPr>
        <p:txBody>
          <a:bodyPr wrap="square" rtlCol="0">
            <a:spAutoFit/>
          </a:bodyPr>
          <a:lstStyle/>
          <a:p>
            <a:pPr marL="457200" indent="-457200">
              <a:buFontTx/>
              <a:buChar char="-"/>
            </a:pPr>
            <a:r>
              <a:rPr lang="en-US" altLang="zh-CN" sz="3200" dirty="0" smtClean="0"/>
              <a:t>As old as human race</a:t>
            </a:r>
          </a:p>
          <a:p>
            <a:pPr marL="457200" indent="-457200">
              <a:buFontTx/>
              <a:buChar char="-"/>
            </a:pPr>
            <a:endParaRPr lang="en-US" altLang="zh-CN" sz="3200" dirty="0"/>
          </a:p>
          <a:p>
            <a:pPr marL="457200" indent="-457200">
              <a:buFontTx/>
              <a:buChar char="-"/>
            </a:pPr>
            <a:r>
              <a:rPr lang="en-US" altLang="zh-CN" sz="3200" dirty="0" smtClean="0"/>
              <a:t>Really</a:t>
            </a:r>
            <a:r>
              <a:rPr lang="en-US" altLang="zh-CN" sz="3200" dirty="0" smtClean="0"/>
              <a:t>?</a:t>
            </a:r>
          </a:p>
          <a:p>
            <a:endParaRPr lang="en-US" altLang="zh-CN" sz="3200" dirty="0"/>
          </a:p>
          <a:p>
            <a:r>
              <a:rPr lang="en-US" altLang="zh-CN" sz="3200" dirty="0" smtClean="0"/>
              <a:t>- Bullying the bully?</a:t>
            </a:r>
            <a:endParaRPr lang="zh-CN" altLang="en-US" sz="3200" dirty="0"/>
          </a:p>
        </p:txBody>
      </p:sp>
    </p:spTree>
    <p:extLst>
      <p:ext uri="{BB962C8B-B14F-4D97-AF65-F5344CB8AC3E}">
        <p14:creationId xmlns:p14="http://schemas.microsoft.com/office/powerpoint/2010/main" val="2251024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My Motivation</a:t>
            </a:r>
            <a:endParaRPr lang="zh-CN" altLang="en-US" dirty="0"/>
          </a:p>
        </p:txBody>
      </p:sp>
      <p:sp>
        <p:nvSpPr>
          <p:cNvPr id="3" name="Content Placeholder 2"/>
          <p:cNvSpPr>
            <a:spLocks noGrp="1"/>
          </p:cNvSpPr>
          <p:nvPr>
            <p:ph sz="quarter" idx="1"/>
          </p:nvPr>
        </p:nvSpPr>
        <p:spPr/>
        <p:txBody>
          <a:bodyPr>
            <a:normAutofit fontScale="92500" lnSpcReduction="20000"/>
          </a:bodyPr>
          <a:lstStyle/>
          <a:p>
            <a:pPr marL="0" indent="0" algn="ctr">
              <a:buNone/>
            </a:pPr>
            <a:endParaRPr lang="en-US" altLang="zh-CN" dirty="0" smtClean="0"/>
          </a:p>
          <a:p>
            <a:pPr marL="0" indent="0" algn="ctr">
              <a:buNone/>
            </a:pPr>
            <a:r>
              <a:rPr lang="en-US" altLang="zh-CN" dirty="0" smtClean="0"/>
              <a:t>“</a:t>
            </a:r>
            <a:r>
              <a:rPr lang="en-US" altLang="zh-CN" dirty="0" smtClean="0"/>
              <a:t>Hi Sir, my name is </a:t>
            </a:r>
            <a:r>
              <a:rPr lang="en-US" altLang="zh-CN" dirty="0" err="1" smtClean="0">
                <a:solidFill>
                  <a:srgbClr val="FF0000"/>
                </a:solidFill>
              </a:rPr>
              <a:t>Atuti</a:t>
            </a:r>
            <a:r>
              <a:rPr lang="en-US" altLang="zh-CN" dirty="0" smtClean="0">
                <a:solidFill>
                  <a:srgbClr val="FF0000"/>
                </a:solidFill>
              </a:rPr>
              <a:t>*</a:t>
            </a:r>
            <a:r>
              <a:rPr lang="en-US" altLang="zh-CN" dirty="0" smtClean="0"/>
              <a:t> taking course </a:t>
            </a:r>
            <a:r>
              <a:rPr lang="en-US" altLang="zh-CN" dirty="0" smtClean="0">
                <a:solidFill>
                  <a:srgbClr val="FF0000"/>
                </a:solidFill>
              </a:rPr>
              <a:t>BBI*. </a:t>
            </a:r>
            <a:r>
              <a:rPr lang="en-US" altLang="zh-CN" dirty="0" smtClean="0"/>
              <a:t>I wish to inform you that I’ll not be able to complete my sem. I feel useless and helpless. I can’t face my classmates . </a:t>
            </a:r>
            <a:r>
              <a:rPr lang="en-US" altLang="zh-CN" dirty="0" err="1" smtClean="0"/>
              <a:t>Sth</a:t>
            </a:r>
            <a:r>
              <a:rPr lang="en-US" altLang="zh-CN" dirty="0" smtClean="0"/>
              <a:t> is wrong and I can’t face it. I don’t know what to do. I can’t live in this evil world. Bye </a:t>
            </a:r>
            <a:r>
              <a:rPr lang="en-US" altLang="zh-CN" dirty="0" err="1" smtClean="0"/>
              <a:t>mwalimu</a:t>
            </a:r>
            <a:r>
              <a:rPr lang="en-US" altLang="zh-CN" dirty="0" smtClean="0"/>
              <a:t> – am sorry to </a:t>
            </a:r>
            <a:r>
              <a:rPr lang="en-US" altLang="zh-CN" dirty="0" err="1" smtClean="0"/>
              <a:t>dissappoint</a:t>
            </a:r>
            <a:r>
              <a:rPr lang="en-US" altLang="zh-CN" dirty="0" smtClean="0"/>
              <a:t> u</a:t>
            </a:r>
            <a:r>
              <a:rPr lang="en-US" altLang="zh-CN" dirty="0" smtClean="0"/>
              <a:t>”</a:t>
            </a:r>
          </a:p>
          <a:p>
            <a:pPr marL="0" indent="0" algn="ctr">
              <a:buNone/>
            </a:pPr>
            <a:endParaRPr lang="en-US" altLang="zh-CN" dirty="0">
              <a:solidFill>
                <a:srgbClr val="FF0000"/>
              </a:solidFill>
            </a:endParaRPr>
          </a:p>
          <a:p>
            <a:pPr marL="0" indent="0" algn="ctr">
              <a:buNone/>
            </a:pPr>
            <a:r>
              <a:rPr lang="en-US" dirty="0"/>
              <a:t>Current research suggests that suicide ideation and attempts among adolescents have nearly </a:t>
            </a:r>
            <a:r>
              <a:rPr lang="en-US" b="1" dirty="0"/>
              <a:t>doubled</a:t>
            </a:r>
            <a:r>
              <a:rPr lang="en-US" dirty="0"/>
              <a:t> since </a:t>
            </a:r>
            <a:r>
              <a:rPr lang="en-US" dirty="0" smtClean="0"/>
              <a:t>2008 (</a:t>
            </a:r>
            <a:r>
              <a:rPr lang="en-US" dirty="0" err="1" smtClean="0"/>
              <a:t>Plemmons</a:t>
            </a:r>
            <a:r>
              <a:rPr lang="en-US" dirty="0" smtClean="0"/>
              <a:t> </a:t>
            </a:r>
            <a:r>
              <a:rPr lang="en-US" i="1" dirty="0" smtClean="0"/>
              <a:t>et al, </a:t>
            </a:r>
            <a:r>
              <a:rPr lang="en-US" dirty="0" smtClean="0"/>
              <a:t>2018), </a:t>
            </a:r>
            <a:r>
              <a:rPr lang="en-US" dirty="0"/>
              <a:t>making </a:t>
            </a:r>
            <a:r>
              <a:rPr lang="en-US" dirty="0" smtClean="0"/>
              <a:t>suicide </a:t>
            </a:r>
            <a:r>
              <a:rPr lang="en-US" dirty="0"/>
              <a:t>the </a:t>
            </a:r>
            <a:r>
              <a:rPr lang="en-US" b="1" dirty="0"/>
              <a:t>2nd </a:t>
            </a:r>
            <a:r>
              <a:rPr lang="en-US" dirty="0"/>
              <a:t>leading cause of death for individuals 10-34 years of </a:t>
            </a:r>
            <a:r>
              <a:rPr lang="en-US" dirty="0" smtClean="0"/>
              <a:t>age (CDC, 2017)</a:t>
            </a:r>
            <a:endParaRPr lang="en-US" altLang="zh-CN" dirty="0" smtClean="0">
              <a:solidFill>
                <a:srgbClr val="FF0000"/>
              </a:solidFill>
            </a:endParaRPr>
          </a:p>
          <a:p>
            <a:endParaRPr lang="en-US" altLang="zh-CN" dirty="0"/>
          </a:p>
        </p:txBody>
      </p:sp>
    </p:spTree>
    <p:extLst>
      <p:ext uri="{BB962C8B-B14F-4D97-AF65-F5344CB8AC3E}">
        <p14:creationId xmlns:p14="http://schemas.microsoft.com/office/powerpoint/2010/main" val="874812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Cyber Bullying</a:t>
            </a:r>
            <a:endParaRPr lang="zh-CN" altLang="en-US" dirty="0"/>
          </a:p>
        </p:txBody>
      </p:sp>
      <p:pic>
        <p:nvPicPr>
          <p:cNvPr id="4" name="Picture 3"/>
          <p:cNvPicPr/>
          <p:nvPr/>
        </p:nvPicPr>
        <p:blipFill rotWithShape="1">
          <a:blip r:embed="rId3"/>
          <a:srcRect l="7817" t="19231" r="41621" b="30177"/>
          <a:stretch/>
        </p:blipFill>
        <p:spPr bwMode="auto">
          <a:xfrm>
            <a:off x="251521" y="1556792"/>
            <a:ext cx="5112568" cy="4320480"/>
          </a:xfrm>
          <a:prstGeom prst="rect">
            <a:avLst/>
          </a:prstGeom>
          <a:ln>
            <a:noFill/>
          </a:ln>
          <a:extLst>
            <a:ext uri="{53640926-AAD7-44D8-BBD7-CCE9431645EC}">
              <a14:shadowObscured xmlns:a14="http://schemas.microsoft.com/office/drawing/2010/main"/>
            </a:ext>
          </a:extLst>
        </p:spPr>
      </p:pic>
      <p:pic>
        <p:nvPicPr>
          <p:cNvPr id="5" name="Picture 4" descr="Image result for bullying definition"/>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585368"/>
            <a:ext cx="3456383" cy="4291904"/>
          </a:xfrm>
          <a:prstGeom prst="rect">
            <a:avLst/>
          </a:prstGeom>
          <a:noFill/>
          <a:ln>
            <a:noFill/>
          </a:ln>
        </p:spPr>
      </p:pic>
    </p:spTree>
    <p:extLst>
      <p:ext uri="{BB962C8B-B14F-4D97-AF65-F5344CB8AC3E}">
        <p14:creationId xmlns:p14="http://schemas.microsoft.com/office/powerpoint/2010/main" val="463578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Cyber Bullying</a:t>
            </a:r>
            <a:endParaRPr lang="zh-CN" altLang="en-US" dirty="0"/>
          </a:p>
        </p:txBody>
      </p:sp>
      <p:sp>
        <p:nvSpPr>
          <p:cNvPr id="3" name="Content Placeholder 2"/>
          <p:cNvSpPr>
            <a:spLocks noGrp="1"/>
          </p:cNvSpPr>
          <p:nvPr>
            <p:ph sz="quarter" idx="1"/>
          </p:nvPr>
        </p:nvSpPr>
        <p:spPr/>
        <p:txBody>
          <a:bodyPr>
            <a:normAutofit fontScale="92500" lnSpcReduction="10000"/>
          </a:bodyPr>
          <a:lstStyle/>
          <a:p>
            <a:r>
              <a:rPr lang="en-CA" altLang="zh-CN" b="1" dirty="0" smtClean="0"/>
              <a:t>Def.: </a:t>
            </a:r>
            <a:r>
              <a:rPr lang="en-CA" altLang="zh-CN" dirty="0" smtClean="0"/>
              <a:t>The </a:t>
            </a:r>
            <a:r>
              <a:rPr lang="en-CA" altLang="zh-CN" dirty="0"/>
              <a:t>use of the Internet and/or mobile technology to harass, intimidate, or cause harm to another </a:t>
            </a:r>
            <a:r>
              <a:rPr lang="en-CA" altLang="zh-CN" dirty="0" smtClean="0"/>
              <a:t>person.</a:t>
            </a:r>
          </a:p>
          <a:p>
            <a:r>
              <a:rPr lang="en-CA" altLang="zh-CN" i="1" dirty="0" smtClean="0"/>
              <a:t>Repeatedly </a:t>
            </a:r>
            <a:r>
              <a:rPr lang="en-CA" altLang="zh-CN" i="1" dirty="0"/>
              <a:t>and intentionally harasses, mistreats, or makes fun of another person online or while using cell phones or other electronic devices</a:t>
            </a:r>
            <a:endParaRPr lang="en-CA" altLang="zh-CN" dirty="0" smtClean="0"/>
          </a:p>
          <a:p>
            <a:r>
              <a:rPr lang="en-CA" altLang="zh-CN" dirty="0" smtClean="0"/>
              <a:t>Not a </a:t>
            </a:r>
            <a:r>
              <a:rPr lang="en-CA" altLang="zh-CN" dirty="0"/>
              <a:t>new social </a:t>
            </a:r>
            <a:r>
              <a:rPr lang="en-CA" altLang="zh-CN" dirty="0" smtClean="0"/>
              <a:t>issue but propelled by;</a:t>
            </a:r>
          </a:p>
          <a:p>
            <a:pPr lvl="1"/>
            <a:r>
              <a:rPr lang="en-CA" altLang="zh-CN" sz="2400" dirty="0" smtClean="0">
                <a:solidFill>
                  <a:schemeClr val="tx1"/>
                </a:solidFill>
              </a:rPr>
              <a:t>Technological </a:t>
            </a:r>
            <a:r>
              <a:rPr lang="en-CA" altLang="zh-CN" sz="2400" dirty="0">
                <a:solidFill>
                  <a:schemeClr val="tx1"/>
                </a:solidFill>
              </a:rPr>
              <a:t>advancements </a:t>
            </a:r>
            <a:endParaRPr lang="en-CA" altLang="zh-CN" sz="2400" dirty="0" smtClean="0">
              <a:solidFill>
                <a:schemeClr val="tx1"/>
              </a:solidFill>
            </a:endParaRPr>
          </a:p>
          <a:p>
            <a:pPr lvl="1"/>
            <a:r>
              <a:rPr lang="en-CA" altLang="zh-CN" sz="2400" dirty="0" smtClean="0">
                <a:solidFill>
                  <a:schemeClr val="tx1"/>
                </a:solidFill>
              </a:rPr>
              <a:t>Increasing online social forums</a:t>
            </a:r>
          </a:p>
          <a:p>
            <a:pPr lvl="1"/>
            <a:r>
              <a:rPr lang="en-CA" altLang="zh-CN" sz="2400" dirty="0" smtClean="0">
                <a:solidFill>
                  <a:schemeClr val="tx1"/>
                </a:solidFill>
              </a:rPr>
              <a:t>Large population ~ Great impact</a:t>
            </a:r>
          </a:p>
          <a:p>
            <a:pPr lvl="1"/>
            <a:r>
              <a:rPr lang="en-CA" altLang="zh-CN" sz="2400" b="1" dirty="0" smtClean="0">
                <a:solidFill>
                  <a:schemeClr val="tx1"/>
                </a:solidFill>
              </a:rPr>
              <a:t>Sedentary lifestyle </a:t>
            </a:r>
          </a:p>
          <a:p>
            <a:pPr lvl="1"/>
            <a:r>
              <a:rPr lang="en-CA" altLang="zh-CN" sz="2400" dirty="0" smtClean="0">
                <a:solidFill>
                  <a:schemeClr val="tx1"/>
                </a:solidFill>
              </a:rPr>
              <a:t>Anonymity ~Pseudonyms</a:t>
            </a:r>
          </a:p>
          <a:p>
            <a:pPr lvl="1"/>
            <a:r>
              <a:rPr lang="en-CA" altLang="zh-CN" sz="2400" dirty="0" smtClean="0">
                <a:solidFill>
                  <a:schemeClr val="tx1"/>
                </a:solidFill>
              </a:rPr>
              <a:t>From school environment </a:t>
            </a:r>
            <a:r>
              <a:rPr lang="en-CA" altLang="zh-CN" sz="2400" dirty="0">
                <a:solidFill>
                  <a:schemeClr val="tx1"/>
                </a:solidFill>
              </a:rPr>
              <a:t>to social platforms.</a:t>
            </a:r>
            <a:endParaRPr lang="zh-CN" altLang="en-US" sz="2400" dirty="0">
              <a:solidFill>
                <a:schemeClr val="tx1"/>
              </a:solidFill>
            </a:endParaRPr>
          </a:p>
        </p:txBody>
      </p:sp>
    </p:spTree>
    <p:extLst>
      <p:ext uri="{BB962C8B-B14F-4D97-AF65-F5344CB8AC3E}">
        <p14:creationId xmlns:p14="http://schemas.microsoft.com/office/powerpoint/2010/main" val="35149786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339</TotalTime>
  <Words>1120</Words>
  <Application>Microsoft Office PowerPoint</Application>
  <PresentationFormat>On-screen Show (4:3)</PresentationFormat>
  <Paragraphs>191</Paragraphs>
  <Slides>23</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SimSun</vt:lpstr>
      <vt:lpstr>Arial</vt:lpstr>
      <vt:lpstr>Calibri</vt:lpstr>
      <vt:lpstr>方正舒体</vt:lpstr>
      <vt:lpstr>Georgia</vt:lpstr>
      <vt:lpstr>Times New Roman</vt:lpstr>
      <vt:lpstr>Wingdings</vt:lpstr>
      <vt:lpstr>Wingdings 2</vt:lpstr>
      <vt:lpstr>Civic</vt:lpstr>
      <vt:lpstr>Cyber-bullying: The Silent Killer</vt:lpstr>
      <vt:lpstr>Historical Perspective</vt:lpstr>
      <vt:lpstr>The Internet</vt:lpstr>
      <vt:lpstr>Cybercrime &amp; Security</vt:lpstr>
      <vt:lpstr>Cybercrime</vt:lpstr>
      <vt:lpstr>Bullying</vt:lpstr>
      <vt:lpstr>My Motivation</vt:lpstr>
      <vt:lpstr>Cyber Bullying</vt:lpstr>
      <vt:lpstr>Cyber Bullying</vt:lpstr>
      <vt:lpstr>Sedentary Lifestyle</vt:lpstr>
      <vt:lpstr>Forms of Cyber Bullying</vt:lpstr>
      <vt:lpstr>Cyber Stalking</vt:lpstr>
      <vt:lpstr>Cyber Trolling</vt:lpstr>
      <vt:lpstr>Cyber Bantering</vt:lpstr>
      <vt:lpstr>Sources of Cyber Bullying</vt:lpstr>
      <vt:lpstr>Victims of Cyber Bullying</vt:lpstr>
      <vt:lpstr>Victims of Cyber Bullying</vt:lpstr>
      <vt:lpstr>Effects of Cyber-bullying</vt:lpstr>
      <vt:lpstr>Defense</vt:lpstr>
      <vt:lpstr>Kenya</vt:lpstr>
      <vt:lpstr>Kenya</vt:lpstr>
      <vt:lpstr>WAY FORWARD</vt:lpstr>
      <vt:lpstr>Cyber Bullying End Result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Cyber-bullying: The Silent Killer</dc:title>
  <dc:creator>PC</dc:creator>
  <cp:lastModifiedBy>Windows User</cp:lastModifiedBy>
  <cp:revision>53</cp:revision>
  <dcterms:created xsi:type="dcterms:W3CDTF">2020-03-03T20:16:00Z</dcterms:created>
  <dcterms:modified xsi:type="dcterms:W3CDTF">2020-03-05T13:19:16Z</dcterms:modified>
</cp:coreProperties>
</file>