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68" r:id="rId2"/>
    <p:sldId id="257" r:id="rId3"/>
    <p:sldId id="263" r:id="rId4"/>
    <p:sldId id="258" r:id="rId5"/>
    <p:sldId id="259" r:id="rId6"/>
    <p:sldId id="267" r:id="rId7"/>
    <p:sldId id="266" r:id="rId8"/>
    <p:sldId id="264" r:id="rId9"/>
    <p:sldId id="260" r:id="rId10"/>
    <p:sldId id="261" r:id="rId11"/>
    <p:sldId id="262"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minic" initials="d"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18"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060D62-A0EF-4EE3-90B4-F686FF87087A}" type="datetimeFigureOut">
              <a:rPr lang="en-US" smtClean="0"/>
              <a:pPr/>
              <a:t>4/2/2019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5D60D5-196B-40FD-93EC-C60D73ED690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C1FA413-F7B9-45C3-9F6F-3F80688C4D0C}" type="datetime1">
              <a:rPr lang="en-GB" smtClean="0"/>
              <a:pPr/>
              <a:t>02/04/2019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GB" smtClean="0"/>
              <a:t>Gender Mainstreaming</a:t>
            </a:r>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2CE20BF-61B7-45D1-91CD-0DC33C8B66D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4C60EC-9858-40EC-B71C-24461506380C}" type="datetime1">
              <a:rPr lang="en-GB" smtClean="0"/>
              <a:pPr/>
              <a:t>02/04/2019</a:t>
            </a:fld>
            <a:endParaRPr lang="en-GB"/>
          </a:p>
        </p:txBody>
      </p:sp>
      <p:sp>
        <p:nvSpPr>
          <p:cNvPr id="5" name="Footer Placeholder 4"/>
          <p:cNvSpPr>
            <a:spLocks noGrp="1"/>
          </p:cNvSpPr>
          <p:nvPr>
            <p:ph type="ftr" sz="quarter" idx="11"/>
          </p:nvPr>
        </p:nvSpPr>
        <p:spPr/>
        <p:txBody>
          <a:bodyPr/>
          <a:lstStyle>
            <a:extLst/>
          </a:lstStyle>
          <a:p>
            <a:r>
              <a:rPr lang="en-GB" smtClean="0"/>
              <a:t>Gender Mainstreaming</a:t>
            </a:r>
            <a:endParaRPr lang="en-GB"/>
          </a:p>
        </p:txBody>
      </p:sp>
      <p:sp>
        <p:nvSpPr>
          <p:cNvPr id="6" name="Slide Number Placeholder 5"/>
          <p:cNvSpPr>
            <a:spLocks noGrp="1"/>
          </p:cNvSpPr>
          <p:nvPr>
            <p:ph type="sldNum" sz="quarter" idx="12"/>
          </p:nvPr>
        </p:nvSpPr>
        <p:spPr/>
        <p:txBody>
          <a:bodyPr/>
          <a:lstStyle>
            <a:extLst/>
          </a:lstStyle>
          <a:p>
            <a:fld id="{A2CE20BF-61B7-45D1-91CD-0DC33C8B66D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57D722-F430-4830-ACDF-914D6A06BD3E}" type="datetime1">
              <a:rPr lang="en-GB" smtClean="0"/>
              <a:pPr/>
              <a:t>02/04/2019</a:t>
            </a:fld>
            <a:endParaRPr lang="en-GB"/>
          </a:p>
        </p:txBody>
      </p:sp>
      <p:sp>
        <p:nvSpPr>
          <p:cNvPr id="5" name="Footer Placeholder 4"/>
          <p:cNvSpPr>
            <a:spLocks noGrp="1"/>
          </p:cNvSpPr>
          <p:nvPr>
            <p:ph type="ftr" sz="quarter" idx="11"/>
          </p:nvPr>
        </p:nvSpPr>
        <p:spPr/>
        <p:txBody>
          <a:bodyPr/>
          <a:lstStyle>
            <a:extLst/>
          </a:lstStyle>
          <a:p>
            <a:r>
              <a:rPr lang="en-GB" smtClean="0"/>
              <a:t>Gender Mainstreaming</a:t>
            </a:r>
            <a:endParaRPr lang="en-GB"/>
          </a:p>
        </p:txBody>
      </p:sp>
      <p:sp>
        <p:nvSpPr>
          <p:cNvPr id="6" name="Slide Number Placeholder 5"/>
          <p:cNvSpPr>
            <a:spLocks noGrp="1"/>
          </p:cNvSpPr>
          <p:nvPr>
            <p:ph type="sldNum" sz="quarter" idx="12"/>
          </p:nvPr>
        </p:nvSpPr>
        <p:spPr/>
        <p:txBody>
          <a:bodyPr/>
          <a:lstStyle>
            <a:extLst/>
          </a:lstStyle>
          <a:p>
            <a:fld id="{A2CE20BF-61B7-45D1-91CD-0DC33C8B66D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CB6DEF-91DC-4997-98C5-99846504925B}" type="datetime1">
              <a:rPr lang="en-GB" smtClean="0"/>
              <a:pPr/>
              <a:t>02/04/2019</a:t>
            </a:fld>
            <a:endParaRPr lang="en-GB"/>
          </a:p>
        </p:txBody>
      </p:sp>
      <p:sp>
        <p:nvSpPr>
          <p:cNvPr id="5" name="Footer Placeholder 4"/>
          <p:cNvSpPr>
            <a:spLocks noGrp="1"/>
          </p:cNvSpPr>
          <p:nvPr>
            <p:ph type="ftr" sz="quarter" idx="11"/>
          </p:nvPr>
        </p:nvSpPr>
        <p:spPr/>
        <p:txBody>
          <a:bodyPr/>
          <a:lstStyle>
            <a:extLst/>
          </a:lstStyle>
          <a:p>
            <a:r>
              <a:rPr lang="en-GB" smtClean="0"/>
              <a:t>Gender Mainstreaming</a:t>
            </a:r>
            <a:endParaRPr lang="en-GB"/>
          </a:p>
        </p:txBody>
      </p:sp>
      <p:sp>
        <p:nvSpPr>
          <p:cNvPr id="6" name="Slide Number Placeholder 5"/>
          <p:cNvSpPr>
            <a:spLocks noGrp="1"/>
          </p:cNvSpPr>
          <p:nvPr>
            <p:ph type="sldNum" sz="quarter" idx="12"/>
          </p:nvPr>
        </p:nvSpPr>
        <p:spPr/>
        <p:txBody>
          <a:bodyPr/>
          <a:lstStyle>
            <a:extLst/>
          </a:lstStyle>
          <a:p>
            <a:fld id="{A2CE20BF-61B7-45D1-91CD-0DC33C8B66DD}"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C5DFE1F-9DA3-45D2-856F-D01BDF33C8EA}" type="datetime1">
              <a:rPr lang="en-GB" smtClean="0"/>
              <a:pPr/>
              <a:t>02/04/2019</a:t>
            </a:fld>
            <a:endParaRPr lang="en-GB"/>
          </a:p>
        </p:txBody>
      </p:sp>
      <p:sp>
        <p:nvSpPr>
          <p:cNvPr id="5" name="Footer Placeholder 4"/>
          <p:cNvSpPr>
            <a:spLocks noGrp="1"/>
          </p:cNvSpPr>
          <p:nvPr>
            <p:ph type="ftr" sz="quarter" idx="11"/>
          </p:nvPr>
        </p:nvSpPr>
        <p:spPr/>
        <p:txBody>
          <a:bodyPr/>
          <a:lstStyle>
            <a:extLst/>
          </a:lstStyle>
          <a:p>
            <a:r>
              <a:rPr lang="en-GB" smtClean="0"/>
              <a:t>Gender Mainstreaming</a:t>
            </a:r>
            <a:endParaRPr lang="en-GB"/>
          </a:p>
        </p:txBody>
      </p:sp>
      <p:sp>
        <p:nvSpPr>
          <p:cNvPr id="6" name="Slide Number Placeholder 5"/>
          <p:cNvSpPr>
            <a:spLocks noGrp="1"/>
          </p:cNvSpPr>
          <p:nvPr>
            <p:ph type="sldNum" sz="quarter" idx="12"/>
          </p:nvPr>
        </p:nvSpPr>
        <p:spPr/>
        <p:txBody>
          <a:bodyPr/>
          <a:lstStyle>
            <a:extLst/>
          </a:lstStyle>
          <a:p>
            <a:fld id="{A2CE20BF-61B7-45D1-91CD-0DC33C8B66DD}"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E4E5615-3109-4975-81BB-FEF23A12D246}" type="datetime1">
              <a:rPr lang="en-GB" smtClean="0"/>
              <a:pPr/>
              <a:t>02/04/2019</a:t>
            </a:fld>
            <a:endParaRPr lang="en-GB"/>
          </a:p>
        </p:txBody>
      </p:sp>
      <p:sp>
        <p:nvSpPr>
          <p:cNvPr id="6" name="Footer Placeholder 5"/>
          <p:cNvSpPr>
            <a:spLocks noGrp="1"/>
          </p:cNvSpPr>
          <p:nvPr>
            <p:ph type="ftr" sz="quarter" idx="11"/>
          </p:nvPr>
        </p:nvSpPr>
        <p:spPr/>
        <p:txBody>
          <a:bodyPr/>
          <a:lstStyle>
            <a:extLst/>
          </a:lstStyle>
          <a:p>
            <a:r>
              <a:rPr lang="en-GB" smtClean="0"/>
              <a:t>Gender Mainstreaming</a:t>
            </a:r>
            <a:endParaRPr lang="en-GB"/>
          </a:p>
        </p:txBody>
      </p:sp>
      <p:sp>
        <p:nvSpPr>
          <p:cNvPr id="7" name="Slide Number Placeholder 6"/>
          <p:cNvSpPr>
            <a:spLocks noGrp="1"/>
          </p:cNvSpPr>
          <p:nvPr>
            <p:ph type="sldNum" sz="quarter" idx="12"/>
          </p:nvPr>
        </p:nvSpPr>
        <p:spPr/>
        <p:txBody>
          <a:bodyPr/>
          <a:lstStyle>
            <a:extLst/>
          </a:lstStyle>
          <a:p>
            <a:fld id="{A2CE20BF-61B7-45D1-91CD-0DC33C8B66DD}"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D6D1-5CFF-4BA9-9297-4FBE48769EAD}" type="datetime1">
              <a:rPr lang="en-GB" smtClean="0"/>
              <a:pPr/>
              <a:t>02/04/2019</a:t>
            </a:fld>
            <a:endParaRPr lang="en-GB"/>
          </a:p>
        </p:txBody>
      </p:sp>
      <p:sp>
        <p:nvSpPr>
          <p:cNvPr id="8" name="Footer Placeholder 7"/>
          <p:cNvSpPr>
            <a:spLocks noGrp="1"/>
          </p:cNvSpPr>
          <p:nvPr>
            <p:ph type="ftr" sz="quarter" idx="11"/>
          </p:nvPr>
        </p:nvSpPr>
        <p:spPr/>
        <p:txBody>
          <a:bodyPr/>
          <a:lstStyle>
            <a:extLst/>
          </a:lstStyle>
          <a:p>
            <a:r>
              <a:rPr lang="en-GB" smtClean="0"/>
              <a:t>Gender Mainstreaming</a:t>
            </a:r>
            <a:endParaRPr lang="en-GB"/>
          </a:p>
        </p:txBody>
      </p:sp>
      <p:sp>
        <p:nvSpPr>
          <p:cNvPr id="9" name="Slide Number Placeholder 8"/>
          <p:cNvSpPr>
            <a:spLocks noGrp="1"/>
          </p:cNvSpPr>
          <p:nvPr>
            <p:ph type="sldNum" sz="quarter" idx="12"/>
          </p:nvPr>
        </p:nvSpPr>
        <p:spPr/>
        <p:txBody>
          <a:bodyPr/>
          <a:lstStyle>
            <a:extLst/>
          </a:lstStyle>
          <a:p>
            <a:fld id="{A2CE20BF-61B7-45D1-91CD-0DC33C8B66D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AC30C7-037F-4988-8CBE-556B3F3C7CED}" type="datetime1">
              <a:rPr lang="en-GB" smtClean="0"/>
              <a:pPr/>
              <a:t>02/04/2019</a:t>
            </a:fld>
            <a:endParaRPr lang="en-GB"/>
          </a:p>
        </p:txBody>
      </p:sp>
      <p:sp>
        <p:nvSpPr>
          <p:cNvPr id="4" name="Footer Placeholder 3"/>
          <p:cNvSpPr>
            <a:spLocks noGrp="1"/>
          </p:cNvSpPr>
          <p:nvPr>
            <p:ph type="ftr" sz="quarter" idx="11"/>
          </p:nvPr>
        </p:nvSpPr>
        <p:spPr/>
        <p:txBody>
          <a:bodyPr/>
          <a:lstStyle>
            <a:extLst/>
          </a:lstStyle>
          <a:p>
            <a:r>
              <a:rPr lang="en-GB" smtClean="0"/>
              <a:t>Gender Mainstreaming</a:t>
            </a:r>
            <a:endParaRPr lang="en-GB"/>
          </a:p>
        </p:txBody>
      </p:sp>
      <p:sp>
        <p:nvSpPr>
          <p:cNvPr id="5" name="Slide Number Placeholder 4"/>
          <p:cNvSpPr>
            <a:spLocks noGrp="1"/>
          </p:cNvSpPr>
          <p:nvPr>
            <p:ph type="sldNum" sz="quarter" idx="12"/>
          </p:nvPr>
        </p:nvSpPr>
        <p:spPr/>
        <p:txBody>
          <a:bodyPr/>
          <a:lstStyle>
            <a:extLst/>
          </a:lstStyle>
          <a:p>
            <a:fld id="{A2CE20BF-61B7-45D1-91CD-0DC33C8B66DD}"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FC5218B-9168-46AD-AD79-B6473994411B}" type="datetime1">
              <a:rPr lang="en-GB" smtClean="0"/>
              <a:pPr/>
              <a:t>02/04/2019</a:t>
            </a:fld>
            <a:endParaRPr lang="en-GB"/>
          </a:p>
        </p:txBody>
      </p:sp>
      <p:sp>
        <p:nvSpPr>
          <p:cNvPr id="3" name="Footer Placeholder 2"/>
          <p:cNvSpPr>
            <a:spLocks noGrp="1"/>
          </p:cNvSpPr>
          <p:nvPr>
            <p:ph type="ftr" sz="quarter" idx="11"/>
          </p:nvPr>
        </p:nvSpPr>
        <p:spPr/>
        <p:txBody>
          <a:bodyPr/>
          <a:lstStyle>
            <a:extLst/>
          </a:lstStyle>
          <a:p>
            <a:r>
              <a:rPr lang="en-GB" smtClean="0"/>
              <a:t>Gender Mainstreaming</a:t>
            </a:r>
            <a:endParaRPr lang="en-GB"/>
          </a:p>
        </p:txBody>
      </p:sp>
      <p:sp>
        <p:nvSpPr>
          <p:cNvPr id="4" name="Slide Number Placeholder 3"/>
          <p:cNvSpPr>
            <a:spLocks noGrp="1"/>
          </p:cNvSpPr>
          <p:nvPr>
            <p:ph type="sldNum" sz="quarter" idx="12"/>
          </p:nvPr>
        </p:nvSpPr>
        <p:spPr/>
        <p:txBody>
          <a:bodyPr/>
          <a:lstStyle>
            <a:extLst/>
          </a:lstStyle>
          <a:p>
            <a:fld id="{A2CE20BF-61B7-45D1-91CD-0DC33C8B66D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A8F1761-113B-40C0-B4B2-F3F20D9BA47D}" type="datetime1">
              <a:rPr lang="en-GB" smtClean="0"/>
              <a:pPr/>
              <a:t>02/04/2019</a:t>
            </a:fld>
            <a:endParaRPr lang="en-GB"/>
          </a:p>
        </p:txBody>
      </p:sp>
      <p:sp>
        <p:nvSpPr>
          <p:cNvPr id="6" name="Footer Placeholder 5"/>
          <p:cNvSpPr>
            <a:spLocks noGrp="1"/>
          </p:cNvSpPr>
          <p:nvPr>
            <p:ph type="ftr" sz="quarter" idx="11"/>
          </p:nvPr>
        </p:nvSpPr>
        <p:spPr/>
        <p:txBody>
          <a:bodyPr/>
          <a:lstStyle>
            <a:extLst/>
          </a:lstStyle>
          <a:p>
            <a:r>
              <a:rPr lang="en-GB" smtClean="0"/>
              <a:t>Gender Mainstreaming</a:t>
            </a:r>
            <a:endParaRPr lang="en-GB"/>
          </a:p>
        </p:txBody>
      </p:sp>
      <p:sp>
        <p:nvSpPr>
          <p:cNvPr id="7" name="Slide Number Placeholder 6"/>
          <p:cNvSpPr>
            <a:spLocks noGrp="1"/>
          </p:cNvSpPr>
          <p:nvPr>
            <p:ph type="sldNum" sz="quarter" idx="12"/>
          </p:nvPr>
        </p:nvSpPr>
        <p:spPr/>
        <p:txBody>
          <a:bodyPr/>
          <a:lstStyle>
            <a:extLst/>
          </a:lstStyle>
          <a:p>
            <a:fld id="{A2CE20BF-61B7-45D1-91CD-0DC33C8B66D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D35B8AC-F2EB-4E62-880C-1DD931D83AEC}" type="datetime1">
              <a:rPr lang="en-GB" smtClean="0"/>
              <a:pPr/>
              <a:t>02/04/2019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GB" smtClean="0"/>
              <a:t>Gender Mainstreaming</a:t>
            </a:r>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2CE20BF-61B7-45D1-91CD-0DC33C8B66DD}"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65C665-C3CC-4F2A-A9F6-D938F30E4B5B}" type="datetime1">
              <a:rPr lang="en-GB" smtClean="0"/>
              <a:pPr/>
              <a:t>02/04/2019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GB" smtClean="0"/>
              <a:t>Gender Mainstreaming</a:t>
            </a:r>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2CE20BF-61B7-45D1-91CD-0DC33C8B66D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285860"/>
            <a:ext cx="7772400" cy="1829761"/>
          </a:xfrm>
        </p:spPr>
        <p:txBody>
          <a:bodyPr/>
          <a:lstStyle/>
          <a:p>
            <a:pPr algn="ctr"/>
            <a:r>
              <a:rPr lang="en-GB" dirty="0" smtClean="0"/>
              <a:t>GENDER MAINSTREAMING </a:t>
            </a:r>
            <a:endParaRPr lang="en-US" dirty="0"/>
          </a:p>
        </p:txBody>
      </p:sp>
      <p:sp>
        <p:nvSpPr>
          <p:cNvPr id="3" name="Subtitle 2"/>
          <p:cNvSpPr>
            <a:spLocks noGrp="1"/>
          </p:cNvSpPr>
          <p:nvPr>
            <p:ph type="subTitle" idx="1"/>
          </p:nvPr>
        </p:nvSpPr>
        <p:spPr>
          <a:xfrm>
            <a:off x="642910" y="3429000"/>
            <a:ext cx="7772400" cy="1199704"/>
          </a:xfrm>
        </p:spPr>
        <p:txBody>
          <a:bodyPr>
            <a:normAutofit fontScale="92500" lnSpcReduction="20000"/>
          </a:bodyPr>
          <a:lstStyle/>
          <a:p>
            <a:pPr algn="ctr"/>
            <a:r>
              <a:rPr lang="de-DE" u="sng" dirty="0" smtClean="0"/>
              <a:t>Paschalia M. Mbutu, PhD</a:t>
            </a:r>
          </a:p>
          <a:p>
            <a:pPr algn="ctr"/>
            <a:r>
              <a:rPr lang="de-DE" dirty="0" smtClean="0"/>
              <a:t>Tangaza University College</a:t>
            </a:r>
          </a:p>
          <a:p>
            <a:pPr algn="ctr"/>
            <a:r>
              <a:rPr lang="de-DE" dirty="0" smtClean="0"/>
              <a:t>01-04-2019</a:t>
            </a:r>
          </a:p>
          <a:p>
            <a:endParaRPr lang="en-US" dirty="0"/>
          </a:p>
        </p:txBody>
      </p:sp>
      <p:sp>
        <p:nvSpPr>
          <p:cNvPr id="5" name="Slide Number Placeholder 4"/>
          <p:cNvSpPr>
            <a:spLocks noGrp="1"/>
          </p:cNvSpPr>
          <p:nvPr>
            <p:ph type="sldNum" sz="quarter" idx="12"/>
          </p:nvPr>
        </p:nvSpPr>
        <p:spPr/>
        <p:txBody>
          <a:bodyPr/>
          <a:lstStyle/>
          <a:p>
            <a:fld id="{A2CE20BF-61B7-45D1-91CD-0DC33C8B66DD}"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buNone/>
            </a:pPr>
            <a:r>
              <a:rPr lang="en-GB" sz="3600" b="1" dirty="0" smtClean="0"/>
              <a:t>Conclusion</a:t>
            </a:r>
          </a:p>
          <a:p>
            <a:r>
              <a:rPr lang="en-GB" dirty="0"/>
              <a:t>As much as we talk about gender mainstreaming, we must be aware that the gender equity we hope to attain, there are strings attached to it.</a:t>
            </a:r>
          </a:p>
          <a:p>
            <a:endParaRPr lang="en-GB" dirty="0"/>
          </a:p>
        </p:txBody>
      </p:sp>
      <p:sp>
        <p:nvSpPr>
          <p:cNvPr id="4" name="Date Placeholder 3"/>
          <p:cNvSpPr>
            <a:spLocks noGrp="1"/>
          </p:cNvSpPr>
          <p:nvPr>
            <p:ph type="dt" sz="half" idx="10"/>
          </p:nvPr>
        </p:nvSpPr>
        <p:spPr/>
        <p:txBody>
          <a:bodyPr/>
          <a:lstStyle/>
          <a:p>
            <a:fld id="{14650560-66BF-4BD6-BB5C-EAA3CBB8501B}" type="datetime1">
              <a:rPr lang="en-GB" smtClean="0"/>
              <a:pPr/>
              <a:t>02/04/2019</a:t>
            </a:fld>
            <a:endParaRPr lang="en-GB"/>
          </a:p>
        </p:txBody>
      </p:sp>
      <p:sp>
        <p:nvSpPr>
          <p:cNvPr id="5" name="Slide Number Placeholder 4"/>
          <p:cNvSpPr>
            <a:spLocks noGrp="1"/>
          </p:cNvSpPr>
          <p:nvPr>
            <p:ph type="sldNum" sz="quarter" idx="12"/>
          </p:nvPr>
        </p:nvSpPr>
        <p:spPr/>
        <p:txBody>
          <a:bodyPr/>
          <a:lstStyle/>
          <a:p>
            <a:fld id="{A2CE20BF-61B7-45D1-91CD-0DC33C8B66DD}" type="slidenum">
              <a:rPr lang="en-GB" smtClean="0"/>
              <a:pPr/>
              <a:t>10</a:t>
            </a:fld>
            <a:endParaRPr lang="en-GB"/>
          </a:p>
        </p:txBody>
      </p:sp>
      <p:sp>
        <p:nvSpPr>
          <p:cNvPr id="6" name="Footer Placeholder 5"/>
          <p:cNvSpPr>
            <a:spLocks noGrp="1"/>
          </p:cNvSpPr>
          <p:nvPr>
            <p:ph type="ftr" sz="quarter" idx="11"/>
          </p:nvPr>
        </p:nvSpPr>
        <p:spPr/>
        <p:txBody>
          <a:bodyPr/>
          <a:lstStyle/>
          <a:p>
            <a:r>
              <a:rPr lang="en-GB" smtClean="0"/>
              <a:t>Gender Mainstreaming</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r>
              <a:rPr lang="en-GB" dirty="0"/>
              <a:t>We must first of all strife to campaign for women to have autonomy so that we create a conducive climate where both genders can share as equal partners in development. </a:t>
            </a:r>
          </a:p>
          <a:p>
            <a:endParaRPr lang="en-GB" dirty="0"/>
          </a:p>
        </p:txBody>
      </p:sp>
      <p:sp>
        <p:nvSpPr>
          <p:cNvPr id="4" name="Date Placeholder 3"/>
          <p:cNvSpPr>
            <a:spLocks noGrp="1"/>
          </p:cNvSpPr>
          <p:nvPr>
            <p:ph type="dt" sz="half" idx="10"/>
          </p:nvPr>
        </p:nvSpPr>
        <p:spPr/>
        <p:txBody>
          <a:bodyPr/>
          <a:lstStyle/>
          <a:p>
            <a:fld id="{CCBDDC25-415C-434B-9832-DD80FA52CF06}" type="datetime1">
              <a:rPr lang="en-GB" smtClean="0"/>
              <a:pPr/>
              <a:t>02/04/2019</a:t>
            </a:fld>
            <a:endParaRPr lang="en-GB"/>
          </a:p>
        </p:txBody>
      </p:sp>
      <p:sp>
        <p:nvSpPr>
          <p:cNvPr id="5" name="Slide Number Placeholder 4"/>
          <p:cNvSpPr>
            <a:spLocks noGrp="1"/>
          </p:cNvSpPr>
          <p:nvPr>
            <p:ph type="sldNum" sz="quarter" idx="12"/>
          </p:nvPr>
        </p:nvSpPr>
        <p:spPr/>
        <p:txBody>
          <a:bodyPr/>
          <a:lstStyle/>
          <a:p>
            <a:fld id="{A2CE20BF-61B7-45D1-91CD-0DC33C8B66DD}" type="slidenum">
              <a:rPr lang="en-GB" smtClean="0"/>
              <a:pPr/>
              <a:t>11</a:t>
            </a:fld>
            <a:endParaRPr lang="en-GB"/>
          </a:p>
        </p:txBody>
      </p:sp>
      <p:sp>
        <p:nvSpPr>
          <p:cNvPr id="6" name="Footer Placeholder 5"/>
          <p:cNvSpPr>
            <a:spLocks noGrp="1"/>
          </p:cNvSpPr>
          <p:nvPr>
            <p:ph type="ftr" sz="quarter" idx="11"/>
          </p:nvPr>
        </p:nvSpPr>
        <p:spPr/>
        <p:txBody>
          <a:bodyPr/>
          <a:lstStyle/>
          <a:p>
            <a:r>
              <a:rPr lang="en-GB" smtClean="0"/>
              <a:t>Gender Mainstreaming</a:t>
            </a: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7356" y="4500570"/>
            <a:ext cx="6443682" cy="500066"/>
          </a:xfrm>
        </p:spPr>
        <p:txBody>
          <a:bodyPr>
            <a:normAutofit lnSpcReduction="10000"/>
          </a:bodyPr>
          <a:lstStyle/>
          <a:p>
            <a:pPr algn="ctr">
              <a:buNone/>
            </a:pPr>
            <a:r>
              <a:rPr lang="de-DE" i="1" dirty="0" smtClean="0"/>
              <a:t>mpaschaliakavuli@yahoo.com</a:t>
            </a:r>
          </a:p>
        </p:txBody>
      </p:sp>
      <p:sp>
        <p:nvSpPr>
          <p:cNvPr id="6" name="Title 5"/>
          <p:cNvSpPr>
            <a:spLocks noGrp="1"/>
          </p:cNvSpPr>
          <p:nvPr>
            <p:ph type="title"/>
          </p:nvPr>
        </p:nvSpPr>
        <p:spPr>
          <a:xfrm>
            <a:off x="285720" y="1071546"/>
            <a:ext cx="7972452" cy="582594"/>
          </a:xfrm>
        </p:spPr>
        <p:txBody>
          <a:bodyPr>
            <a:normAutofit fontScale="90000"/>
          </a:bodyPr>
          <a:lstStyle/>
          <a:p>
            <a:pPr algn="ctr"/>
            <a:r>
              <a:rPr lang="de-DE" b="0" dirty="0" smtClean="0"/>
              <a:t>Thank you for listening</a:t>
            </a:r>
            <a:endParaRPr lang="en-US" b="0" dirty="0"/>
          </a:p>
        </p:txBody>
      </p:sp>
      <p:pic>
        <p:nvPicPr>
          <p:cNvPr id="1026" name="Picture 2" descr="Write Email Icon 64x64 png"/>
          <p:cNvPicPr>
            <a:picLocks noChangeAspect="1" noChangeArrowheads="1"/>
          </p:cNvPicPr>
          <p:nvPr/>
        </p:nvPicPr>
        <p:blipFill>
          <a:blip r:embed="rId2"/>
          <a:srcRect/>
          <a:stretch>
            <a:fillRect/>
          </a:stretch>
        </p:blipFill>
        <p:spPr bwMode="auto">
          <a:xfrm>
            <a:off x="4286248" y="3000372"/>
            <a:ext cx="1323980" cy="1323980"/>
          </a:xfrm>
          <a:prstGeom prst="rect">
            <a:avLst/>
          </a:prstGeom>
          <a:noFill/>
        </p:spPr>
      </p:pic>
      <p:sp>
        <p:nvSpPr>
          <p:cNvPr id="7" name="Date Placeholder 6"/>
          <p:cNvSpPr>
            <a:spLocks noGrp="1"/>
          </p:cNvSpPr>
          <p:nvPr>
            <p:ph type="dt" sz="half" idx="10"/>
          </p:nvPr>
        </p:nvSpPr>
        <p:spPr/>
        <p:txBody>
          <a:bodyPr/>
          <a:lstStyle/>
          <a:p>
            <a:fld id="{0DCBD0C0-60F4-4045-8DD0-FD12A065E935}" type="datetime1">
              <a:rPr lang="en-GB" smtClean="0"/>
              <a:pPr/>
              <a:t>02/04/2019</a:t>
            </a:fld>
            <a:endParaRPr lang="en-GB"/>
          </a:p>
        </p:txBody>
      </p:sp>
      <p:sp>
        <p:nvSpPr>
          <p:cNvPr id="8" name="Slide Number Placeholder 7"/>
          <p:cNvSpPr>
            <a:spLocks noGrp="1"/>
          </p:cNvSpPr>
          <p:nvPr>
            <p:ph type="sldNum" sz="quarter" idx="12"/>
          </p:nvPr>
        </p:nvSpPr>
        <p:spPr/>
        <p:txBody>
          <a:bodyPr/>
          <a:lstStyle/>
          <a:p>
            <a:fld id="{A2CE20BF-61B7-45D1-91CD-0DC33C8B66DD}" type="slidenum">
              <a:rPr lang="en-GB" smtClean="0"/>
              <a:pPr/>
              <a:t>12</a:t>
            </a:fld>
            <a:endParaRPr lang="en-GB"/>
          </a:p>
        </p:txBody>
      </p:sp>
      <p:sp>
        <p:nvSpPr>
          <p:cNvPr id="9" name="Footer Placeholder 8"/>
          <p:cNvSpPr>
            <a:spLocks noGrp="1"/>
          </p:cNvSpPr>
          <p:nvPr>
            <p:ph type="ftr" sz="quarter" idx="11"/>
          </p:nvPr>
        </p:nvSpPr>
        <p:spPr/>
        <p:txBody>
          <a:bodyPr/>
          <a:lstStyle/>
          <a:p>
            <a:r>
              <a:rPr lang="en-GB" smtClean="0"/>
              <a:t>Gender Mainstreaming</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This is about gender equity. It involves integration of gender perspectives into preparations, design, implementation, monitoring and evaluation of policies</a:t>
            </a:r>
          </a:p>
          <a:p>
            <a:endParaRPr lang="en-GB" dirty="0" smtClean="0"/>
          </a:p>
          <a:p>
            <a:r>
              <a:rPr lang="en-GB" dirty="0" smtClean="0"/>
              <a:t>The overall view of gender mainstreaming is to promote equity between men and women hence combating gender discrimination. </a:t>
            </a:r>
          </a:p>
          <a:p>
            <a:endParaRPr lang="en-GB" dirty="0"/>
          </a:p>
        </p:txBody>
      </p:sp>
      <p:sp>
        <p:nvSpPr>
          <p:cNvPr id="2" name="Title 1"/>
          <p:cNvSpPr>
            <a:spLocks noGrp="1"/>
          </p:cNvSpPr>
          <p:nvPr>
            <p:ph type="title"/>
          </p:nvPr>
        </p:nvSpPr>
        <p:spPr/>
        <p:txBody>
          <a:bodyPr/>
          <a:lstStyle/>
          <a:p>
            <a:r>
              <a:rPr lang="en-GB" dirty="0" smtClean="0"/>
              <a:t>GENDER MAINSTREAMING </a:t>
            </a:r>
            <a:endParaRPr lang="en-GB" dirty="0"/>
          </a:p>
        </p:txBody>
      </p:sp>
      <p:sp>
        <p:nvSpPr>
          <p:cNvPr id="4" name="Date Placeholder 3"/>
          <p:cNvSpPr>
            <a:spLocks noGrp="1"/>
          </p:cNvSpPr>
          <p:nvPr>
            <p:ph type="dt" sz="half" idx="10"/>
          </p:nvPr>
        </p:nvSpPr>
        <p:spPr/>
        <p:txBody>
          <a:bodyPr/>
          <a:lstStyle/>
          <a:p>
            <a:fld id="{9864E2F0-0F95-4C03-B3D5-95A1F2AE1E7D}" type="datetime1">
              <a:rPr lang="en-GB" smtClean="0"/>
              <a:pPr/>
              <a:t>02/04/2019</a:t>
            </a:fld>
            <a:endParaRPr lang="en-GB"/>
          </a:p>
        </p:txBody>
      </p:sp>
      <p:sp>
        <p:nvSpPr>
          <p:cNvPr id="5" name="Slide Number Placeholder 4"/>
          <p:cNvSpPr>
            <a:spLocks noGrp="1"/>
          </p:cNvSpPr>
          <p:nvPr>
            <p:ph type="sldNum" sz="quarter" idx="12"/>
          </p:nvPr>
        </p:nvSpPr>
        <p:spPr/>
        <p:txBody>
          <a:bodyPr/>
          <a:lstStyle/>
          <a:p>
            <a:fld id="{A2CE20BF-61B7-45D1-91CD-0DC33C8B66DD}" type="slidenum">
              <a:rPr lang="en-GB" smtClean="0"/>
              <a:pPr/>
              <a:t>2</a:t>
            </a:fld>
            <a:endParaRPr lang="en-GB"/>
          </a:p>
        </p:txBody>
      </p:sp>
      <p:sp>
        <p:nvSpPr>
          <p:cNvPr id="6" name="Footer Placeholder 5"/>
          <p:cNvSpPr>
            <a:spLocks noGrp="1"/>
          </p:cNvSpPr>
          <p:nvPr>
            <p:ph type="ftr" sz="quarter" idx="11"/>
          </p:nvPr>
        </p:nvSpPr>
        <p:spPr/>
        <p:txBody>
          <a:bodyPr/>
          <a:lstStyle/>
          <a:p>
            <a:r>
              <a:rPr lang="en-GB" smtClean="0"/>
              <a:t>Gender Mainstreaming</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r>
              <a:rPr lang="en-GB" dirty="0" smtClean="0"/>
              <a:t>The gender equity referred here calls for unbiased representation in decision making and labour force because men and women are policy beneficiaries</a:t>
            </a:r>
          </a:p>
          <a:p>
            <a:endParaRPr lang="en-GB" dirty="0"/>
          </a:p>
          <a:p>
            <a:r>
              <a:rPr lang="en-GB" dirty="0" smtClean="0"/>
              <a:t>A more equitable representation of both sexes is hoped to post better results regarding policy design and implementation because of diverse experiences from both sexes</a:t>
            </a:r>
          </a:p>
          <a:p>
            <a:endParaRPr lang="en-GB" dirty="0" smtClean="0"/>
          </a:p>
          <a:p>
            <a:endParaRPr lang="en-GB" dirty="0"/>
          </a:p>
        </p:txBody>
      </p:sp>
      <p:sp>
        <p:nvSpPr>
          <p:cNvPr id="4" name="Date Placeholder 3"/>
          <p:cNvSpPr>
            <a:spLocks noGrp="1"/>
          </p:cNvSpPr>
          <p:nvPr>
            <p:ph type="dt" sz="half" idx="10"/>
          </p:nvPr>
        </p:nvSpPr>
        <p:spPr/>
        <p:txBody>
          <a:bodyPr/>
          <a:lstStyle/>
          <a:p>
            <a:fld id="{EDF17505-2204-455E-BDD2-E24909003990}" type="datetime1">
              <a:rPr lang="en-GB" smtClean="0"/>
              <a:pPr/>
              <a:t>02/04/2019</a:t>
            </a:fld>
            <a:endParaRPr lang="en-GB"/>
          </a:p>
        </p:txBody>
      </p:sp>
      <p:sp>
        <p:nvSpPr>
          <p:cNvPr id="5" name="Slide Number Placeholder 4"/>
          <p:cNvSpPr>
            <a:spLocks noGrp="1"/>
          </p:cNvSpPr>
          <p:nvPr>
            <p:ph type="sldNum" sz="quarter" idx="12"/>
          </p:nvPr>
        </p:nvSpPr>
        <p:spPr/>
        <p:txBody>
          <a:bodyPr/>
          <a:lstStyle/>
          <a:p>
            <a:fld id="{A2CE20BF-61B7-45D1-91CD-0DC33C8B66DD}" type="slidenum">
              <a:rPr lang="en-GB" smtClean="0"/>
              <a:pPr/>
              <a:t>3</a:t>
            </a:fld>
            <a:endParaRPr lang="en-GB"/>
          </a:p>
        </p:txBody>
      </p:sp>
      <p:sp>
        <p:nvSpPr>
          <p:cNvPr id="6" name="Footer Placeholder 5"/>
          <p:cNvSpPr>
            <a:spLocks noGrp="1"/>
          </p:cNvSpPr>
          <p:nvPr>
            <p:ph type="ftr" sz="quarter" idx="11"/>
          </p:nvPr>
        </p:nvSpPr>
        <p:spPr/>
        <p:txBody>
          <a:bodyPr/>
          <a:lstStyle/>
          <a:p>
            <a:r>
              <a:rPr lang="en-GB" smtClean="0"/>
              <a:t>Gender Mainstreaming</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04664"/>
            <a:ext cx="8229600" cy="5904656"/>
          </a:xfrm>
        </p:spPr>
        <p:txBody>
          <a:bodyPr>
            <a:normAutofit/>
          </a:bodyPr>
          <a:lstStyle/>
          <a:p>
            <a:r>
              <a:rPr lang="en-GB" dirty="0" smtClean="0"/>
              <a:t>However</a:t>
            </a:r>
            <a:r>
              <a:rPr lang="en-GB" dirty="0"/>
              <a:t>, sometimes if a policy is evaluated, it may reveal new problems that need to be addressed for re-programming (European Union</a:t>
            </a:r>
            <a:r>
              <a:rPr lang="en-GB" dirty="0" smtClean="0"/>
              <a:t>)</a:t>
            </a:r>
          </a:p>
          <a:p>
            <a:endParaRPr lang="en-GB" dirty="0"/>
          </a:p>
          <a:p>
            <a:r>
              <a:rPr lang="en-GB" dirty="0" smtClean="0"/>
              <a:t>For instance, let us examine the policy on antenatal care and health facility deliveries in Kenya </a:t>
            </a:r>
            <a:endParaRPr lang="en-GB" dirty="0"/>
          </a:p>
        </p:txBody>
      </p:sp>
      <p:sp>
        <p:nvSpPr>
          <p:cNvPr id="4" name="Date Placeholder 3"/>
          <p:cNvSpPr>
            <a:spLocks noGrp="1"/>
          </p:cNvSpPr>
          <p:nvPr>
            <p:ph type="dt" sz="half" idx="10"/>
          </p:nvPr>
        </p:nvSpPr>
        <p:spPr/>
        <p:txBody>
          <a:bodyPr/>
          <a:lstStyle/>
          <a:p>
            <a:fld id="{C803D2FB-2ED4-41A6-92B3-499EC87B3283}" type="datetime1">
              <a:rPr lang="en-GB" smtClean="0"/>
              <a:pPr/>
              <a:t>02/04/2019</a:t>
            </a:fld>
            <a:endParaRPr lang="en-GB"/>
          </a:p>
        </p:txBody>
      </p:sp>
      <p:sp>
        <p:nvSpPr>
          <p:cNvPr id="5" name="Slide Number Placeholder 4"/>
          <p:cNvSpPr>
            <a:spLocks noGrp="1"/>
          </p:cNvSpPr>
          <p:nvPr>
            <p:ph type="sldNum" sz="quarter" idx="12"/>
          </p:nvPr>
        </p:nvSpPr>
        <p:spPr/>
        <p:txBody>
          <a:bodyPr/>
          <a:lstStyle/>
          <a:p>
            <a:fld id="{A2CE20BF-61B7-45D1-91CD-0DC33C8B66DD}" type="slidenum">
              <a:rPr lang="en-GB" smtClean="0"/>
              <a:pPr/>
              <a:t>4</a:t>
            </a:fld>
            <a:endParaRPr lang="en-GB"/>
          </a:p>
        </p:txBody>
      </p:sp>
      <p:sp>
        <p:nvSpPr>
          <p:cNvPr id="6" name="Footer Placeholder 5"/>
          <p:cNvSpPr>
            <a:spLocks noGrp="1"/>
          </p:cNvSpPr>
          <p:nvPr>
            <p:ph type="ftr" sz="quarter" idx="11"/>
          </p:nvPr>
        </p:nvSpPr>
        <p:spPr/>
        <p:txBody>
          <a:bodyPr/>
          <a:lstStyle/>
          <a:p>
            <a:r>
              <a:rPr lang="en-GB" smtClean="0"/>
              <a:t>Gender Mainstreaming</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normAutofit/>
          </a:bodyPr>
          <a:lstStyle/>
          <a:p>
            <a:r>
              <a:rPr lang="en-GB" dirty="0" smtClean="0"/>
              <a:t>The </a:t>
            </a:r>
            <a:r>
              <a:rPr lang="en-GB" dirty="0"/>
              <a:t>Kenya government postulates that all pregnant women should deliver in a health facility but only 61</a:t>
            </a:r>
            <a:r>
              <a:rPr lang="en-GB" dirty="0" smtClean="0"/>
              <a:t>% nation-wide </a:t>
            </a:r>
            <a:r>
              <a:rPr lang="en-GB" dirty="0"/>
              <a:t>end </a:t>
            </a:r>
            <a:r>
              <a:rPr lang="en-GB" dirty="0" smtClean="0"/>
              <a:t>up delivering </a:t>
            </a:r>
            <a:r>
              <a:rPr lang="en-GB" dirty="0"/>
              <a:t>in a health facility despite 98% of them having attended antenatal care  (KNBS &amp; ICF Macro, 2015</a:t>
            </a:r>
            <a:r>
              <a:rPr lang="en-GB" dirty="0" smtClean="0"/>
              <a:t>).</a:t>
            </a:r>
          </a:p>
          <a:p>
            <a:endParaRPr lang="en-GB" dirty="0" smtClean="0"/>
          </a:p>
          <a:p>
            <a:r>
              <a:rPr lang="en-US" dirty="0" smtClean="0"/>
              <a:t>The state of affairs in some of the counties is even worse including </a:t>
            </a:r>
            <a:r>
              <a:rPr lang="en-US" dirty="0" err="1" smtClean="0"/>
              <a:t>Kitui</a:t>
            </a:r>
            <a:r>
              <a:rPr lang="en-US" dirty="0" smtClean="0"/>
              <a:t> where 54 percent of women deliver at home (KNBS &amp; ICF Macro, 2015).</a:t>
            </a:r>
            <a:endParaRPr lang="en-GB" dirty="0" smtClean="0"/>
          </a:p>
          <a:p>
            <a:endParaRPr lang="en-GB" dirty="0"/>
          </a:p>
          <a:p>
            <a:endParaRPr lang="en-GB" dirty="0"/>
          </a:p>
        </p:txBody>
      </p:sp>
      <p:sp>
        <p:nvSpPr>
          <p:cNvPr id="4" name="Date Placeholder 3"/>
          <p:cNvSpPr>
            <a:spLocks noGrp="1"/>
          </p:cNvSpPr>
          <p:nvPr>
            <p:ph type="dt" sz="half" idx="10"/>
          </p:nvPr>
        </p:nvSpPr>
        <p:spPr/>
        <p:txBody>
          <a:bodyPr/>
          <a:lstStyle/>
          <a:p>
            <a:fld id="{595DB73D-B4A4-4114-B050-0A80910B29EE}" type="datetime1">
              <a:rPr lang="en-GB" smtClean="0"/>
              <a:pPr/>
              <a:t>02/04/2019</a:t>
            </a:fld>
            <a:endParaRPr lang="en-GB"/>
          </a:p>
        </p:txBody>
      </p:sp>
      <p:sp>
        <p:nvSpPr>
          <p:cNvPr id="5" name="Slide Number Placeholder 4"/>
          <p:cNvSpPr>
            <a:spLocks noGrp="1"/>
          </p:cNvSpPr>
          <p:nvPr>
            <p:ph type="sldNum" sz="quarter" idx="12"/>
          </p:nvPr>
        </p:nvSpPr>
        <p:spPr/>
        <p:txBody>
          <a:bodyPr/>
          <a:lstStyle/>
          <a:p>
            <a:fld id="{A2CE20BF-61B7-45D1-91CD-0DC33C8B66DD}" type="slidenum">
              <a:rPr lang="en-GB" smtClean="0"/>
              <a:pPr/>
              <a:t>5</a:t>
            </a:fld>
            <a:endParaRPr lang="en-GB"/>
          </a:p>
        </p:txBody>
      </p:sp>
      <p:sp>
        <p:nvSpPr>
          <p:cNvPr id="6" name="Footer Placeholder 5"/>
          <p:cNvSpPr>
            <a:spLocks noGrp="1"/>
          </p:cNvSpPr>
          <p:nvPr>
            <p:ph type="ftr" sz="quarter" idx="11"/>
          </p:nvPr>
        </p:nvSpPr>
        <p:spPr/>
        <p:txBody>
          <a:bodyPr/>
          <a:lstStyle/>
          <a:p>
            <a:r>
              <a:rPr lang="en-GB" smtClean="0"/>
              <a:t>Gender Mainstreaming</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29600" cy="3412976"/>
          </a:xfrm>
        </p:spPr>
        <p:txBody>
          <a:bodyPr>
            <a:normAutofit lnSpcReduction="10000"/>
          </a:bodyPr>
          <a:lstStyle/>
          <a:p>
            <a:r>
              <a:rPr lang="en-US" dirty="0" smtClean="0"/>
              <a:t>A recent study I conducted in Kitui West sub county posted glaring results about the discrepancy between antenatal attendance and health facility deliveries. </a:t>
            </a:r>
          </a:p>
          <a:p>
            <a:endParaRPr lang="en-US" dirty="0" smtClean="0"/>
          </a:p>
          <a:p>
            <a:r>
              <a:rPr lang="en-US" dirty="0" smtClean="0"/>
              <a:t>The noted discrepancy was propelled by limited decision making between husband and wife </a:t>
            </a:r>
          </a:p>
          <a:p>
            <a:endParaRPr lang="en-US" dirty="0" smtClean="0"/>
          </a:p>
          <a:p>
            <a:endParaRPr lang="en-US" dirty="0" smtClean="0"/>
          </a:p>
          <a:p>
            <a:endParaRPr lang="en-US" dirty="0" smtClean="0"/>
          </a:p>
          <a:p>
            <a:endParaRPr lang="en-US" dirty="0" smtClean="0"/>
          </a:p>
          <a:p>
            <a:endParaRPr lang="en-US" dirty="0" smtClean="0"/>
          </a:p>
          <a:p>
            <a:endParaRPr lang="en-GB" dirty="0" smtClean="0"/>
          </a:p>
          <a:p>
            <a:endParaRPr lang="en-GB" dirty="0"/>
          </a:p>
        </p:txBody>
      </p:sp>
      <p:sp>
        <p:nvSpPr>
          <p:cNvPr id="4" name="Date Placeholder 3"/>
          <p:cNvSpPr>
            <a:spLocks noGrp="1"/>
          </p:cNvSpPr>
          <p:nvPr>
            <p:ph type="dt" sz="half" idx="10"/>
          </p:nvPr>
        </p:nvSpPr>
        <p:spPr/>
        <p:txBody>
          <a:bodyPr/>
          <a:lstStyle/>
          <a:p>
            <a:fld id="{D69E52B8-1240-4F70-A7AF-C5999B359520}" type="datetime1">
              <a:rPr lang="en-GB" smtClean="0"/>
              <a:pPr/>
              <a:t>02/04/2019</a:t>
            </a:fld>
            <a:endParaRPr lang="en-GB"/>
          </a:p>
        </p:txBody>
      </p:sp>
      <p:sp>
        <p:nvSpPr>
          <p:cNvPr id="5" name="Slide Number Placeholder 4"/>
          <p:cNvSpPr>
            <a:spLocks noGrp="1"/>
          </p:cNvSpPr>
          <p:nvPr>
            <p:ph type="sldNum" sz="quarter" idx="12"/>
          </p:nvPr>
        </p:nvSpPr>
        <p:spPr/>
        <p:txBody>
          <a:bodyPr/>
          <a:lstStyle/>
          <a:p>
            <a:fld id="{A2CE20BF-61B7-45D1-91CD-0DC33C8B66DD}" type="slidenum">
              <a:rPr lang="en-GB" smtClean="0"/>
              <a:pPr/>
              <a:t>6</a:t>
            </a:fld>
            <a:endParaRPr lang="en-GB"/>
          </a:p>
        </p:txBody>
      </p:sp>
      <p:sp>
        <p:nvSpPr>
          <p:cNvPr id="6" name="Footer Placeholder 5"/>
          <p:cNvSpPr>
            <a:spLocks noGrp="1"/>
          </p:cNvSpPr>
          <p:nvPr>
            <p:ph type="ftr" sz="quarter" idx="11"/>
          </p:nvPr>
        </p:nvSpPr>
        <p:spPr/>
        <p:txBody>
          <a:bodyPr/>
          <a:lstStyle/>
          <a:p>
            <a:r>
              <a:rPr lang="en-GB" smtClean="0"/>
              <a:t>Gender Mainstreaming</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buNone/>
            </a:pPr>
            <a:r>
              <a:rPr lang="en-GB" dirty="0" smtClean="0"/>
              <a:t>Some highlights of the study:</a:t>
            </a:r>
          </a:p>
          <a:p>
            <a:pPr>
              <a:buNone/>
            </a:pPr>
            <a:r>
              <a:rPr lang="en-GB" dirty="0" smtClean="0"/>
              <a:t>Out of 135 </a:t>
            </a:r>
            <a:r>
              <a:rPr lang="en-GB" dirty="0" smtClean="0"/>
              <a:t>women interviewed, </a:t>
            </a:r>
            <a:r>
              <a:rPr lang="en-GB" dirty="0" smtClean="0"/>
              <a:t>36 % delivered at home.</a:t>
            </a:r>
          </a:p>
          <a:p>
            <a:endParaRPr lang="en-GB" dirty="0" smtClean="0"/>
          </a:p>
          <a:p>
            <a:r>
              <a:rPr lang="en-GB" dirty="0" smtClean="0"/>
              <a:t>27 % of them were told by their husbands to deliver at home </a:t>
            </a:r>
          </a:p>
          <a:p>
            <a:pPr>
              <a:buNone/>
            </a:pPr>
            <a:endParaRPr lang="en-GB" dirty="0" smtClean="0"/>
          </a:p>
          <a:p>
            <a:r>
              <a:rPr lang="en-GB" dirty="0" smtClean="0"/>
              <a:t>33 % out of these women were told to deliver at home by their mothers-in-law </a:t>
            </a:r>
          </a:p>
          <a:p>
            <a:endParaRPr lang="en-GB" dirty="0"/>
          </a:p>
          <a:p>
            <a:pPr>
              <a:buNone/>
            </a:pPr>
            <a:r>
              <a:rPr lang="en-GB" dirty="0" smtClean="0"/>
              <a:t> </a:t>
            </a:r>
          </a:p>
          <a:p>
            <a:endParaRPr lang="en-GB" dirty="0" smtClean="0"/>
          </a:p>
          <a:p>
            <a:endParaRPr lang="en-GB" dirty="0" smtClean="0"/>
          </a:p>
          <a:p>
            <a:endParaRPr lang="en-GB" dirty="0" smtClean="0"/>
          </a:p>
          <a:p>
            <a:endParaRPr lang="en-GB" dirty="0"/>
          </a:p>
          <a:p>
            <a:endParaRPr lang="en-GB" dirty="0" smtClean="0"/>
          </a:p>
          <a:p>
            <a:endParaRPr lang="en-GB" dirty="0"/>
          </a:p>
        </p:txBody>
      </p:sp>
      <p:sp>
        <p:nvSpPr>
          <p:cNvPr id="4" name="Date Placeholder 3"/>
          <p:cNvSpPr>
            <a:spLocks noGrp="1"/>
          </p:cNvSpPr>
          <p:nvPr>
            <p:ph type="dt" sz="half" idx="10"/>
          </p:nvPr>
        </p:nvSpPr>
        <p:spPr/>
        <p:txBody>
          <a:bodyPr/>
          <a:lstStyle/>
          <a:p>
            <a:fld id="{B06347AD-CE8B-4594-B27B-37008E88FE1D}" type="datetime1">
              <a:rPr lang="en-GB" smtClean="0"/>
              <a:pPr/>
              <a:t>02/04/2019</a:t>
            </a:fld>
            <a:endParaRPr lang="en-GB"/>
          </a:p>
        </p:txBody>
      </p:sp>
      <p:sp>
        <p:nvSpPr>
          <p:cNvPr id="5" name="Slide Number Placeholder 4"/>
          <p:cNvSpPr>
            <a:spLocks noGrp="1"/>
          </p:cNvSpPr>
          <p:nvPr>
            <p:ph type="sldNum" sz="quarter" idx="12"/>
          </p:nvPr>
        </p:nvSpPr>
        <p:spPr/>
        <p:txBody>
          <a:bodyPr/>
          <a:lstStyle/>
          <a:p>
            <a:fld id="{A2CE20BF-61B7-45D1-91CD-0DC33C8B66DD}" type="slidenum">
              <a:rPr lang="en-GB" smtClean="0"/>
              <a:pPr/>
              <a:t>7</a:t>
            </a:fld>
            <a:endParaRPr lang="en-GB"/>
          </a:p>
        </p:txBody>
      </p:sp>
      <p:sp>
        <p:nvSpPr>
          <p:cNvPr id="6" name="Footer Placeholder 5"/>
          <p:cNvSpPr>
            <a:spLocks noGrp="1"/>
          </p:cNvSpPr>
          <p:nvPr>
            <p:ph type="ftr" sz="quarter" idx="11"/>
          </p:nvPr>
        </p:nvSpPr>
        <p:spPr/>
        <p:txBody>
          <a:bodyPr/>
          <a:lstStyle/>
          <a:p>
            <a:r>
              <a:rPr lang="en-GB" smtClean="0"/>
              <a:t>Gender Mainstreaming</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lvl="0"/>
            <a:endParaRPr lang="en-GB" dirty="0" smtClean="0"/>
          </a:p>
          <a:p>
            <a:pPr>
              <a:buNone/>
            </a:pPr>
            <a:r>
              <a:rPr lang="en-US" dirty="0" smtClean="0"/>
              <a:t>The revelations of the study were as follows:</a:t>
            </a:r>
            <a:endParaRPr lang="en-GB" dirty="0" smtClean="0"/>
          </a:p>
          <a:p>
            <a:pPr lvl="0"/>
            <a:endParaRPr lang="en-GB" dirty="0" smtClean="0"/>
          </a:p>
          <a:p>
            <a:pPr lvl="0"/>
            <a:r>
              <a:rPr lang="en-GB" dirty="0" smtClean="0"/>
              <a:t>Although childbearing is within the domain of the pregnant woman, she has minimal say about where to deliver </a:t>
            </a:r>
          </a:p>
          <a:p>
            <a:pPr lvl="0"/>
            <a:endParaRPr lang="en-GB" dirty="0"/>
          </a:p>
          <a:p>
            <a:r>
              <a:rPr lang="en-GB" dirty="0" smtClean="0"/>
              <a:t>Since the father of the unborn baby is the head of the family and custodian of family wealth, he automatically assumes the prerogative of deciding where the baby will be born</a:t>
            </a:r>
          </a:p>
          <a:p>
            <a:pPr lvl="0"/>
            <a:endParaRPr lang="en-GB" dirty="0" smtClean="0"/>
          </a:p>
          <a:p>
            <a:endParaRPr lang="en-GB" dirty="0"/>
          </a:p>
        </p:txBody>
      </p:sp>
      <p:sp>
        <p:nvSpPr>
          <p:cNvPr id="4" name="Date Placeholder 3"/>
          <p:cNvSpPr>
            <a:spLocks noGrp="1"/>
          </p:cNvSpPr>
          <p:nvPr>
            <p:ph type="dt" sz="half" idx="10"/>
          </p:nvPr>
        </p:nvSpPr>
        <p:spPr/>
        <p:txBody>
          <a:bodyPr/>
          <a:lstStyle/>
          <a:p>
            <a:fld id="{271C7432-04D2-40DB-A52E-72998DBBF901}" type="datetime1">
              <a:rPr lang="en-GB" smtClean="0"/>
              <a:pPr/>
              <a:t>02/04/2019</a:t>
            </a:fld>
            <a:endParaRPr lang="en-GB"/>
          </a:p>
        </p:txBody>
      </p:sp>
      <p:sp>
        <p:nvSpPr>
          <p:cNvPr id="5" name="Slide Number Placeholder 4"/>
          <p:cNvSpPr>
            <a:spLocks noGrp="1"/>
          </p:cNvSpPr>
          <p:nvPr>
            <p:ph type="sldNum" sz="quarter" idx="12"/>
          </p:nvPr>
        </p:nvSpPr>
        <p:spPr/>
        <p:txBody>
          <a:bodyPr/>
          <a:lstStyle/>
          <a:p>
            <a:fld id="{A2CE20BF-61B7-45D1-91CD-0DC33C8B66DD}" type="slidenum">
              <a:rPr lang="en-GB" smtClean="0"/>
              <a:pPr/>
              <a:t>8</a:t>
            </a:fld>
            <a:endParaRPr lang="en-GB"/>
          </a:p>
        </p:txBody>
      </p:sp>
      <p:sp>
        <p:nvSpPr>
          <p:cNvPr id="6" name="Footer Placeholder 5"/>
          <p:cNvSpPr>
            <a:spLocks noGrp="1"/>
          </p:cNvSpPr>
          <p:nvPr>
            <p:ph type="ftr" sz="quarter" idx="11"/>
          </p:nvPr>
        </p:nvSpPr>
        <p:spPr/>
        <p:txBody>
          <a:bodyPr/>
          <a:lstStyle/>
          <a:p>
            <a:r>
              <a:rPr lang="en-GB" smtClean="0"/>
              <a:t>Gender Mainstreaming</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7"/>
            <a:ext cx="8229600" cy="4176464"/>
          </a:xfrm>
        </p:spPr>
        <p:txBody>
          <a:bodyPr>
            <a:normAutofit/>
          </a:bodyPr>
          <a:lstStyle/>
          <a:p>
            <a:pPr lvl="0"/>
            <a:r>
              <a:rPr lang="en-GB" dirty="0" smtClean="0"/>
              <a:t>The </a:t>
            </a:r>
            <a:r>
              <a:rPr lang="en-GB" dirty="0"/>
              <a:t>mother-in-law presupposes that due to her experience of childbearing (including her son who is married to the pregnant woman) has every right to determine where </a:t>
            </a:r>
            <a:r>
              <a:rPr lang="en-GB" dirty="0" smtClean="0"/>
              <a:t>the </a:t>
            </a:r>
            <a:r>
              <a:rPr lang="en-GB" dirty="0"/>
              <a:t>baby should be born (Mbutu, 2018</a:t>
            </a:r>
            <a:r>
              <a:rPr lang="en-GB" dirty="0" smtClean="0"/>
              <a:t>)</a:t>
            </a:r>
          </a:p>
          <a:p>
            <a:pPr lvl="0"/>
            <a:endParaRPr lang="en-GB" dirty="0" smtClean="0"/>
          </a:p>
          <a:p>
            <a:pPr lvl="0"/>
            <a:endParaRPr lang="en-GB" dirty="0" smtClean="0"/>
          </a:p>
          <a:p>
            <a:endParaRPr lang="en-GB" dirty="0"/>
          </a:p>
        </p:txBody>
      </p:sp>
      <p:sp>
        <p:nvSpPr>
          <p:cNvPr id="4" name="Date Placeholder 3"/>
          <p:cNvSpPr>
            <a:spLocks noGrp="1"/>
          </p:cNvSpPr>
          <p:nvPr>
            <p:ph type="dt" sz="half" idx="10"/>
          </p:nvPr>
        </p:nvSpPr>
        <p:spPr/>
        <p:txBody>
          <a:bodyPr/>
          <a:lstStyle/>
          <a:p>
            <a:fld id="{7D0BBA84-2D63-45D5-ADE0-0F585D133147}" type="datetime1">
              <a:rPr lang="en-GB" smtClean="0"/>
              <a:pPr/>
              <a:t>02/04/2019</a:t>
            </a:fld>
            <a:endParaRPr lang="en-GB"/>
          </a:p>
        </p:txBody>
      </p:sp>
      <p:sp>
        <p:nvSpPr>
          <p:cNvPr id="5" name="Slide Number Placeholder 4"/>
          <p:cNvSpPr>
            <a:spLocks noGrp="1"/>
          </p:cNvSpPr>
          <p:nvPr>
            <p:ph type="sldNum" sz="quarter" idx="12"/>
          </p:nvPr>
        </p:nvSpPr>
        <p:spPr/>
        <p:txBody>
          <a:bodyPr/>
          <a:lstStyle/>
          <a:p>
            <a:fld id="{A2CE20BF-61B7-45D1-91CD-0DC33C8B66DD}" type="slidenum">
              <a:rPr lang="en-GB" smtClean="0"/>
              <a:pPr/>
              <a:t>9</a:t>
            </a:fld>
            <a:endParaRPr lang="en-GB"/>
          </a:p>
        </p:txBody>
      </p:sp>
      <p:sp>
        <p:nvSpPr>
          <p:cNvPr id="6" name="Footer Placeholder 5"/>
          <p:cNvSpPr>
            <a:spLocks noGrp="1"/>
          </p:cNvSpPr>
          <p:nvPr>
            <p:ph type="ftr" sz="quarter" idx="11"/>
          </p:nvPr>
        </p:nvSpPr>
        <p:spPr/>
        <p:txBody>
          <a:bodyPr/>
          <a:lstStyle/>
          <a:p>
            <a:r>
              <a:rPr lang="en-GB" smtClean="0"/>
              <a:t>Gender Mainstreaming</a:t>
            </a:r>
            <a:endParaRPr lang="en-GB"/>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418</TotalTime>
  <Words>512</Words>
  <Application>Microsoft Office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GENDER MAINSTREAMING </vt:lpstr>
      <vt:lpstr>GENDER MAINSTREAMING </vt:lpstr>
      <vt:lpstr>Slide 3</vt:lpstr>
      <vt:lpstr>Slide 4</vt:lpstr>
      <vt:lpstr>Slide 5</vt:lpstr>
      <vt:lpstr>Slide 6</vt:lpstr>
      <vt:lpstr>Slide 7</vt:lpstr>
      <vt:lpstr>Slide 8</vt:lpstr>
      <vt:lpstr>Slide 9</vt:lpstr>
      <vt:lpstr>Slide 10</vt:lpstr>
      <vt:lpstr>Slide 11</vt:lpstr>
      <vt:lpstr>Thank you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MAINSTREAMING</dc:title>
  <dc:creator>DR PK MBUTU</dc:creator>
  <cp:lastModifiedBy>Dr.Beatrice</cp:lastModifiedBy>
  <cp:revision>39</cp:revision>
  <dcterms:created xsi:type="dcterms:W3CDTF">2019-03-21T12:02:48Z</dcterms:created>
  <dcterms:modified xsi:type="dcterms:W3CDTF">2019-04-02T11:04:50Z</dcterms:modified>
</cp:coreProperties>
</file>