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56" r:id="rId2"/>
    <p:sldId id="257" r:id="rId3"/>
    <p:sldId id="273" r:id="rId4"/>
    <p:sldId id="258" r:id="rId5"/>
    <p:sldId id="259" r:id="rId6"/>
    <p:sldId id="260" r:id="rId7"/>
    <p:sldId id="261" r:id="rId8"/>
    <p:sldId id="262" r:id="rId9"/>
    <p:sldId id="263" r:id="rId10"/>
    <p:sldId id="264" r:id="rId11"/>
    <p:sldId id="265" r:id="rId12"/>
    <p:sldId id="274" r:id="rId13"/>
    <p:sldId id="266" r:id="rId14"/>
    <p:sldId id="267" r:id="rId15"/>
    <p:sldId id="275"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45F110-64D9-4983-9A88-2D0BAA092370}" type="datetimeFigureOut">
              <a:rPr lang="en-US" smtClean="0"/>
              <a:pPr/>
              <a:t>3/26/2019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3A511-76B0-46E9-8FCF-2C40050FFC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83A511-76B0-46E9-8FCF-2C40050FFC0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985CB9-D979-4CB1-ABFD-766D78A7AAC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85CB9-D979-4CB1-ABFD-766D78A7AAC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85CB9-D979-4CB1-ABFD-766D78A7AAC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85CB9-D979-4CB1-ABFD-766D78A7AAC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85CB9-D979-4CB1-ABFD-766D78A7AAC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985CB9-D979-4CB1-ABFD-766D78A7AAC4}"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985CB9-D979-4CB1-ABFD-766D78A7AAC4}" type="datetimeFigureOut">
              <a:rPr lang="en-US" smtClean="0"/>
              <a:pPr/>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985CB9-D979-4CB1-ABFD-766D78A7AAC4}" type="datetimeFigureOut">
              <a:rPr lang="en-US" smtClean="0"/>
              <a:pPr/>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85CB9-D979-4CB1-ABFD-766D78A7AAC4}" type="datetimeFigureOut">
              <a:rPr lang="en-US" smtClean="0"/>
              <a:pPr/>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85CB9-D979-4CB1-ABFD-766D78A7AAC4}"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85CB9-D979-4CB1-ABFD-766D78A7AAC4}"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C081E-7E73-4F23-BBF9-28F1251E0B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85CB9-D979-4CB1-ABFD-766D78A7AAC4}" type="datetimeFigureOut">
              <a:rPr lang="en-US" smtClean="0"/>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C081E-7E73-4F23-BBF9-28F1251E0B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ASALI PROJECT </a:t>
            </a:r>
            <a:endParaRPr lang="en-US" dirty="0"/>
          </a:p>
        </p:txBody>
      </p:sp>
      <p:sp>
        <p:nvSpPr>
          <p:cNvPr id="3" name="Subtitle 2"/>
          <p:cNvSpPr>
            <a:spLocks noGrp="1"/>
          </p:cNvSpPr>
          <p:nvPr>
            <p:ph type="subTitle" idx="1"/>
          </p:nvPr>
        </p:nvSpPr>
        <p:spPr>
          <a:xfrm>
            <a:off x="1371600" y="3886200"/>
            <a:ext cx="6705600" cy="1752600"/>
          </a:xfrm>
        </p:spPr>
        <p:txBody>
          <a:bodyPr/>
          <a:lstStyle/>
          <a:p>
            <a:r>
              <a:rPr lang="en-US" dirty="0" smtClean="0"/>
              <a:t>A SUSTAINABLE APPROACH TO </a:t>
            </a:r>
          </a:p>
          <a:p>
            <a:r>
              <a:rPr lang="en-US" dirty="0" smtClean="0"/>
              <a:t>LIVELIHOODS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Ponds </a:t>
            </a:r>
            <a:r>
              <a:rPr lang="en-US" dirty="0"/>
              <a:t>have been a rare component of local farming systems but currently governments and other community development organizations are promoting them as part of food security and poverty alleviation strategies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500" b="1" dirty="0" smtClean="0"/>
              <a:t>NATURAL RESOURCE MANAGEMENT FOR WATER AND FOOD SECURITY</a:t>
            </a:r>
            <a:r>
              <a:rPr lang="en-US" sz="2500" dirty="0" smtClean="0"/>
              <a:t/>
            </a:r>
            <a:br>
              <a:rPr lang="en-US" sz="2500" dirty="0" smtClean="0"/>
            </a:br>
            <a:endParaRPr lang="en-US" sz="2500" dirty="0"/>
          </a:p>
        </p:txBody>
      </p:sp>
      <p:sp>
        <p:nvSpPr>
          <p:cNvPr id="3" name="Content Placeholder 2"/>
          <p:cNvSpPr>
            <a:spLocks noGrp="1"/>
          </p:cNvSpPr>
          <p:nvPr>
            <p:ph idx="1"/>
          </p:nvPr>
        </p:nvSpPr>
        <p:spPr/>
        <p:txBody>
          <a:bodyPr>
            <a:normAutofit fontScale="77500" lnSpcReduction="20000"/>
          </a:bodyPr>
          <a:lstStyle/>
          <a:p>
            <a:r>
              <a:rPr lang="en-US" dirty="0" smtClean="0"/>
              <a:t>Making </a:t>
            </a:r>
            <a:r>
              <a:rPr lang="en-US" dirty="0"/>
              <a:t>water accessible to increase productivity </a:t>
            </a:r>
          </a:p>
          <a:p>
            <a:r>
              <a:rPr lang="en-US" dirty="0"/>
              <a:t>Agricultural productivity in the ASAL is limited by inadequate water supply, inefficient utilization. </a:t>
            </a:r>
            <a:endParaRPr lang="en-US" dirty="0" smtClean="0"/>
          </a:p>
          <a:p>
            <a:endParaRPr lang="en-US" dirty="0"/>
          </a:p>
          <a:p>
            <a:r>
              <a:rPr lang="en-US" dirty="0" smtClean="0"/>
              <a:t>Methods </a:t>
            </a:r>
            <a:r>
              <a:rPr lang="en-US" dirty="0"/>
              <a:t>of increasing water use efficiency for agricultural production include minimizing runoff and direct evaporation from water and soil surfaces and increasing the proportion that infiltrates into the soil and is transpired. </a:t>
            </a:r>
            <a:endParaRPr lang="en-US" dirty="0" smtClean="0"/>
          </a:p>
          <a:p>
            <a:endParaRPr lang="en-US" dirty="0"/>
          </a:p>
          <a:p>
            <a:r>
              <a:rPr lang="en-US" dirty="0" smtClean="0"/>
              <a:t>Appropriate </a:t>
            </a:r>
            <a:r>
              <a:rPr lang="en-US" dirty="0"/>
              <a:t>ways of doing so include </a:t>
            </a:r>
            <a:r>
              <a:rPr lang="en-US" i="1" dirty="0" err="1"/>
              <a:t>insitu</a:t>
            </a:r>
            <a:r>
              <a:rPr lang="en-US" i="1" dirty="0"/>
              <a:t> </a:t>
            </a:r>
            <a:r>
              <a:rPr lang="en-US" dirty="0"/>
              <a:t>soil and water conservation measures like terracing, trash and stone lines, land preparation practices that break soil surface crusts and hard pans, rainwater harvesting among others</a:t>
            </a:r>
            <a:r>
              <a:rPr lang="en-US" dirty="0" smtClean="0"/>
              <a:t>.</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NATURAL RESOURCE MANAGEMENT FOR WATER AND FOOD SECURITY</a:t>
            </a:r>
            <a:endParaRPr lang="en-US" sz="3200" dirty="0"/>
          </a:p>
        </p:txBody>
      </p:sp>
      <p:sp>
        <p:nvSpPr>
          <p:cNvPr id="3" name="Content Placeholder 2"/>
          <p:cNvSpPr>
            <a:spLocks noGrp="1"/>
          </p:cNvSpPr>
          <p:nvPr>
            <p:ph idx="1"/>
          </p:nvPr>
        </p:nvSpPr>
        <p:spPr/>
        <p:txBody>
          <a:bodyPr>
            <a:normAutofit fontScale="62500" lnSpcReduction="20000"/>
          </a:bodyPr>
          <a:lstStyle/>
          <a:p>
            <a:pPr marL="347472" indent="-347472">
              <a:spcBef>
                <a:spcPts val="360"/>
              </a:spcBef>
              <a:buSzPts val="1500"/>
              <a:buFont typeface="Arial"/>
              <a:buChar char="•"/>
            </a:pPr>
            <a:r>
              <a:rPr lang="en-US" sz="3700" dirty="0" smtClean="0"/>
              <a:t>It is now accepted that the water problems especially the arid and semi-arid lands can be greatly alleviated through appropriate rainwater harvesting (RWH). The rains, though erratic and inadequate in the ASAL, can contribute immensely towards the desired social and economic needs of the environment.</a:t>
            </a:r>
          </a:p>
          <a:p>
            <a:pPr marL="347472" indent="-347472">
              <a:spcBef>
                <a:spcPts val="360"/>
              </a:spcBef>
            </a:pPr>
            <a:endParaRPr lang="en-US" sz="3700" dirty="0" smtClean="0"/>
          </a:p>
          <a:p>
            <a:pPr marL="347472" indent="-347472">
              <a:spcBef>
                <a:spcPts val="360"/>
              </a:spcBef>
            </a:pPr>
            <a:r>
              <a:rPr lang="en-US" sz="3700" dirty="0" smtClean="0"/>
              <a:t>Rainwater harvesting provides independent water supply and in ASAL is considered the main source of water.  RWH prevents flooding of low-lying areas. Because of competition for ground water, limited recharge and associated high cost of developing ground water resources, the added value of water harvesting technologies in water supply replenishing ground water bodies and enabling dug and bore wells to yield in a sustained manner is crucial.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High value traditional crops include </a:t>
            </a:r>
            <a:endParaRPr lang="en-US" dirty="0" smtClean="0"/>
          </a:p>
          <a:p>
            <a:pPr lvl="1"/>
            <a:r>
              <a:rPr lang="en-US" dirty="0" smtClean="0"/>
              <a:t>cowpeas</a:t>
            </a:r>
            <a:r>
              <a:rPr lang="en-US" dirty="0"/>
              <a:t>, millet, sorghum, green grams, </a:t>
            </a:r>
            <a:r>
              <a:rPr lang="en-US" i="1" dirty="0" err="1"/>
              <a:t>Dolichos</a:t>
            </a:r>
            <a:r>
              <a:rPr lang="en-US" i="1" dirty="0"/>
              <a:t> lablab</a:t>
            </a:r>
            <a:r>
              <a:rPr lang="en-US" dirty="0"/>
              <a:t> and pigeon pea which are best for mitigating food insecurity through their drought tolerance and ability to generate high incomes for farmers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Climatic conditions of </a:t>
            </a:r>
            <a:r>
              <a:rPr lang="en-US" dirty="0" err="1" smtClean="0"/>
              <a:t>Kitui</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Kitui</a:t>
            </a:r>
            <a:r>
              <a:rPr lang="en-US" dirty="0"/>
              <a:t> County is situated within the </a:t>
            </a:r>
            <a:r>
              <a:rPr lang="en-US" dirty="0" err="1"/>
              <a:t>Yatta</a:t>
            </a:r>
            <a:r>
              <a:rPr lang="en-US" dirty="0"/>
              <a:t> plateau and the soils are all generally of low fertility and many are highly erodible. </a:t>
            </a:r>
            <a:endParaRPr lang="en-US" dirty="0" smtClean="0"/>
          </a:p>
          <a:p>
            <a:r>
              <a:rPr lang="en-US" dirty="0" smtClean="0"/>
              <a:t>Increases </a:t>
            </a:r>
            <a:r>
              <a:rPr lang="en-US" dirty="0"/>
              <a:t>runoff and makes the clay soils hard to plough by the end of the dry season. The annual rainfall ranges between 500-1000 mm per annum with 40% percent reliability. </a:t>
            </a:r>
            <a:endParaRPr lang="en-US" dirty="0" smtClean="0"/>
          </a:p>
          <a:p>
            <a:r>
              <a:rPr lang="en-US" dirty="0" smtClean="0"/>
              <a:t>Rain </a:t>
            </a:r>
            <a:r>
              <a:rPr lang="en-US" dirty="0"/>
              <a:t>is distributed in two season in October to December (most reliable rainfall) and March to May (less reliable rainfall) the rest of the year is dry. </a:t>
            </a:r>
            <a:endParaRPr lang="en-US" dirty="0" smtClean="0"/>
          </a:p>
          <a:p>
            <a:endParaRPr lang="en-US" dirty="0" smtClean="0"/>
          </a:p>
          <a:p>
            <a:r>
              <a:rPr lang="en-US" dirty="0" smtClean="0"/>
              <a:t>The </a:t>
            </a:r>
            <a:r>
              <a:rPr lang="en-US" dirty="0"/>
              <a:t>farmers </a:t>
            </a:r>
            <a:r>
              <a:rPr lang="en-US" dirty="0" smtClean="0"/>
              <a:t>rear </a:t>
            </a:r>
            <a:r>
              <a:rPr lang="en-US" dirty="0"/>
              <a:t>livestock, mainly the local zebu </a:t>
            </a:r>
            <a:r>
              <a:rPr lang="en-US" dirty="0" smtClean="0"/>
              <a:t>cattle, </a:t>
            </a:r>
            <a:r>
              <a:rPr lang="en-US" dirty="0"/>
              <a:t>goats, sheep and donkeys.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The main food crops grown in in the area include cereals</a:t>
            </a:r>
          </a:p>
          <a:p>
            <a:pPr lvl="1"/>
            <a:r>
              <a:rPr lang="en-US" i="1" dirty="0" err="1" smtClean="0"/>
              <a:t>Zea</a:t>
            </a:r>
            <a:r>
              <a:rPr lang="en-US" i="1" dirty="0" smtClean="0"/>
              <a:t> </a:t>
            </a:r>
            <a:r>
              <a:rPr lang="en-US" i="1" dirty="0" err="1" smtClean="0"/>
              <a:t>mays</a:t>
            </a:r>
            <a:r>
              <a:rPr lang="en-US" dirty="0" smtClean="0"/>
              <a:t>), sorghum </a:t>
            </a:r>
            <a:r>
              <a:rPr lang="en-US" i="1" dirty="0" smtClean="0"/>
              <a:t>(Sorghum </a:t>
            </a:r>
            <a:r>
              <a:rPr lang="en-US" i="1" dirty="0" err="1" smtClean="0"/>
              <a:t>bicolour</a:t>
            </a:r>
            <a:r>
              <a:rPr lang="en-US" dirty="0" smtClean="0"/>
              <a:t>) and pearl millet (</a:t>
            </a:r>
            <a:r>
              <a:rPr lang="en-US" i="1" dirty="0" err="1" smtClean="0"/>
              <a:t>Pennisetum</a:t>
            </a:r>
            <a:r>
              <a:rPr lang="en-US" i="1" dirty="0" smtClean="0"/>
              <a:t> </a:t>
            </a:r>
            <a:r>
              <a:rPr lang="en-US" i="1" dirty="0" err="1" smtClean="0"/>
              <a:t>glaucum</a:t>
            </a:r>
            <a:r>
              <a:rPr lang="en-US" dirty="0" smtClean="0"/>
              <a:t>) </a:t>
            </a:r>
          </a:p>
          <a:p>
            <a:pPr lvl="1"/>
            <a:r>
              <a:rPr lang="en-US" dirty="0" smtClean="0"/>
              <a:t> legumes like cowpea (</a:t>
            </a:r>
            <a:r>
              <a:rPr lang="en-US" i="1" dirty="0" err="1" smtClean="0"/>
              <a:t>Vigna</a:t>
            </a:r>
            <a:r>
              <a:rPr lang="en-US" i="1" dirty="0" smtClean="0"/>
              <a:t> </a:t>
            </a:r>
            <a:r>
              <a:rPr lang="en-US" i="1" dirty="0" err="1" smtClean="0"/>
              <a:t>unguiculata</a:t>
            </a:r>
            <a:r>
              <a:rPr lang="en-US" dirty="0" smtClean="0"/>
              <a:t>), pigeon pea (</a:t>
            </a:r>
            <a:r>
              <a:rPr lang="en-US" i="1" dirty="0" err="1" smtClean="0"/>
              <a:t>Cajanus</a:t>
            </a:r>
            <a:r>
              <a:rPr lang="en-US" i="1" dirty="0" smtClean="0"/>
              <a:t> </a:t>
            </a:r>
            <a:r>
              <a:rPr lang="en-US" i="1" dirty="0" err="1" smtClean="0"/>
              <a:t>cajan</a:t>
            </a:r>
            <a:r>
              <a:rPr lang="en-US" dirty="0" smtClean="0"/>
              <a:t>), green grams (</a:t>
            </a:r>
            <a:r>
              <a:rPr lang="en-US" i="1" dirty="0" err="1" smtClean="0"/>
              <a:t>Vigna</a:t>
            </a:r>
            <a:r>
              <a:rPr lang="en-US" i="1" dirty="0" smtClean="0"/>
              <a:t> </a:t>
            </a:r>
            <a:r>
              <a:rPr lang="en-US" i="1" dirty="0" err="1" smtClean="0"/>
              <a:t>radiata</a:t>
            </a:r>
            <a:r>
              <a:rPr lang="en-US" dirty="0" smtClean="0"/>
              <a:t>) and common bean (</a:t>
            </a:r>
            <a:r>
              <a:rPr lang="en-US" i="1" dirty="0" err="1" smtClean="0"/>
              <a:t>Phaseolus</a:t>
            </a:r>
            <a:r>
              <a:rPr lang="en-US" i="1" dirty="0" smtClean="0"/>
              <a:t> </a:t>
            </a:r>
            <a:r>
              <a:rPr lang="en-US" i="1" dirty="0" err="1" smtClean="0"/>
              <a:t>vulgaris</a:t>
            </a:r>
            <a:r>
              <a:rPr lang="en-US" dirty="0" smtClean="0"/>
              <a:t>) in the wetter areas. </a:t>
            </a:r>
          </a:p>
          <a:p>
            <a:pPr lvl="1"/>
            <a:r>
              <a:rPr lang="en-US" dirty="0" smtClean="0"/>
              <a:t>Fruit crops include mangoes, oranges and </a:t>
            </a:r>
            <a:r>
              <a:rPr lang="en-US" dirty="0" err="1" smtClean="0"/>
              <a:t>pawpaws</a:t>
            </a:r>
            <a:r>
              <a:rPr lang="en-US" dirty="0" smtClean="0"/>
              <a:t> </a:t>
            </a:r>
          </a:p>
          <a:p>
            <a:pPr lvl="1"/>
            <a:r>
              <a:rPr lang="en-US" dirty="0" smtClean="0"/>
              <a:t>horticultural crops  like leafy vegetables (i.e. kales, spinach, amaranth, nigh shade among others), tomatoes, capsicum, onions and annual fruits like water melons are produced sold in nearby towns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dirty="0" smtClean="0"/>
              <a:t>Natural Resource Management for water and food security</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1</a:t>
            </a:r>
            <a:r>
              <a:rPr lang="en-US" dirty="0"/>
              <a:t>. To determine appropriate water harvesting technologies and examine conditions for facilitating uptake and up-scaling in South Eastern </a:t>
            </a:r>
            <a:r>
              <a:rPr lang="en-US" dirty="0" smtClean="0"/>
              <a:t>Kenya</a:t>
            </a:r>
          </a:p>
          <a:p>
            <a:pPr>
              <a:buNone/>
            </a:pPr>
            <a:endParaRPr lang="en-US" dirty="0"/>
          </a:p>
          <a:p>
            <a:r>
              <a:rPr lang="en-US" dirty="0"/>
              <a:t>2. To assess and document availability, accessibility and utilization of traditional high value crops, indigenous trees, shrubs and herbs as food and fodder in SEK.</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Rain water harvesting for crops, fodder and tree production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Appraised </a:t>
            </a:r>
            <a:r>
              <a:rPr lang="en-US" dirty="0"/>
              <a:t>on the latest best practices on rainwater harvesting, utilization and value addition of high value crops, shrubs and trees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Water harvesting for food security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Show casing rainwater harvesting systems in local schools will play a vital role in educating an upcoming generation about water conservation principles and new </a:t>
            </a:r>
            <a:r>
              <a:rPr lang="en-US" dirty="0" smtClean="0"/>
              <a:t>technologies</a:t>
            </a:r>
          </a:p>
          <a:p>
            <a:endParaRPr lang="en-US" dirty="0"/>
          </a:p>
          <a:p>
            <a:r>
              <a:rPr lang="en-US" dirty="0" smtClean="0"/>
              <a:t>Way </a:t>
            </a:r>
            <a:r>
              <a:rPr lang="en-US" dirty="0"/>
              <a:t>of addressing the water scarcity the arid and semi-arid lands in addition to the existing ones. </a:t>
            </a:r>
            <a:endParaRPr lang="en-US" dirty="0" smtClean="0"/>
          </a:p>
          <a:p>
            <a:pPr>
              <a:buNone/>
            </a:pPr>
            <a:endParaRPr lang="en-US" dirty="0" smtClean="0"/>
          </a:p>
          <a:p>
            <a:r>
              <a:rPr lang="en-US" dirty="0" smtClean="0"/>
              <a:t>This </a:t>
            </a:r>
            <a:r>
              <a:rPr lang="en-US" dirty="0"/>
              <a:t>knowledge building and dissemination strategy will play a vital role in adoption and sustainability. </a:t>
            </a:r>
            <a:endParaRPr lang="en-US" dirty="0" smtClean="0"/>
          </a:p>
          <a:p>
            <a:r>
              <a:rPr lang="en-US" dirty="0" smtClean="0"/>
              <a:t>The </a:t>
            </a:r>
            <a:r>
              <a:rPr lang="en-US" dirty="0"/>
              <a:t>information can also be shared through print and social media.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OUTPUTS</a:t>
            </a:r>
            <a:endParaRPr lang="en-US" dirty="0"/>
          </a:p>
        </p:txBody>
      </p:sp>
      <p:sp>
        <p:nvSpPr>
          <p:cNvPr id="3" name="Content Placeholder 2"/>
          <p:cNvSpPr>
            <a:spLocks noGrp="1"/>
          </p:cNvSpPr>
          <p:nvPr>
            <p:ph idx="1"/>
          </p:nvPr>
        </p:nvSpPr>
        <p:spPr/>
        <p:txBody>
          <a:bodyPr/>
          <a:lstStyle/>
          <a:p>
            <a:r>
              <a:rPr lang="en-US" dirty="0" smtClean="0"/>
              <a:t>Trained one PhD student </a:t>
            </a:r>
          </a:p>
          <a:p>
            <a:pPr>
              <a:buNone/>
            </a:pPr>
            <a:endParaRPr lang="en-US" dirty="0" smtClean="0"/>
          </a:p>
          <a:p>
            <a:r>
              <a:rPr lang="en-US" dirty="0" smtClean="0"/>
              <a:t>Trained  on-farm fodder production and preservation</a:t>
            </a:r>
            <a:endParaRPr lang="en-US" dirty="0"/>
          </a:p>
          <a:p>
            <a:pPr>
              <a:buNone/>
            </a:pPr>
            <a:endParaRPr lang="en-US" dirty="0" smtClean="0"/>
          </a:p>
          <a:p>
            <a:r>
              <a:rPr lang="en-US" dirty="0" smtClean="0"/>
              <a:t>Sustainability  - training farmers on fodder production and utilization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Sustainable Development Goals </a:t>
            </a:r>
            <a:endParaRPr lang="en-US" dirty="0">
              <a:solidFill>
                <a:srgbClr val="FF0000"/>
              </a:solidFill>
            </a:endParaRPr>
          </a:p>
        </p:txBody>
      </p:sp>
      <p:sp>
        <p:nvSpPr>
          <p:cNvPr id="3" name="Content Placeholder 2"/>
          <p:cNvSpPr>
            <a:spLocks noGrp="1"/>
          </p:cNvSpPr>
          <p:nvPr>
            <p:ph idx="1"/>
          </p:nvPr>
        </p:nvSpPr>
        <p:spPr>
          <a:xfrm>
            <a:off x="457200" y="1600200"/>
            <a:ext cx="8382000" cy="5257800"/>
          </a:xfrm>
        </p:spPr>
        <p:txBody>
          <a:bodyPr>
            <a:noAutofit/>
          </a:bodyPr>
          <a:lstStyle/>
          <a:p>
            <a:r>
              <a:rPr lang="en-US" sz="2800" dirty="0"/>
              <a:t>Agricultural sector plays an important in Kenya’s development and in meeting the </a:t>
            </a:r>
            <a:r>
              <a:rPr lang="en-US" sz="2800" dirty="0" smtClean="0"/>
              <a:t>sustainable  </a:t>
            </a:r>
            <a:r>
              <a:rPr lang="en-US" sz="2800" dirty="0"/>
              <a:t>development goal </a:t>
            </a:r>
            <a:r>
              <a:rPr lang="en-US" sz="2800" dirty="0" smtClean="0"/>
              <a:t>(SDG</a:t>
            </a:r>
            <a:r>
              <a:rPr lang="en-US" sz="2800" dirty="0"/>
              <a:t>) of eradicating poverty and hunger</a:t>
            </a:r>
            <a:r>
              <a:rPr lang="en-US" sz="2800" dirty="0" smtClean="0"/>
              <a:t>.</a:t>
            </a:r>
          </a:p>
          <a:p>
            <a:endParaRPr lang="en-US" sz="2800" dirty="0"/>
          </a:p>
          <a:p>
            <a:r>
              <a:rPr lang="en-US" sz="2800" dirty="0" smtClean="0"/>
              <a:t> </a:t>
            </a:r>
            <a:r>
              <a:rPr lang="en-US" sz="2800" dirty="0"/>
              <a:t>The sector directly </a:t>
            </a:r>
            <a:r>
              <a:rPr lang="en-US" sz="2800" dirty="0" smtClean="0"/>
              <a:t>contributes:</a:t>
            </a:r>
          </a:p>
          <a:p>
            <a:pPr lvl="1"/>
            <a:r>
              <a:rPr lang="en-US" dirty="0" smtClean="0"/>
              <a:t> </a:t>
            </a:r>
            <a:r>
              <a:rPr lang="en-US" dirty="0"/>
              <a:t>24% of the gross national product (GDP), </a:t>
            </a:r>
            <a:endParaRPr lang="en-US" dirty="0" smtClean="0"/>
          </a:p>
          <a:p>
            <a:pPr lvl="1"/>
            <a:r>
              <a:rPr lang="en-US" dirty="0" smtClean="0"/>
              <a:t>75</a:t>
            </a:r>
            <a:r>
              <a:rPr lang="en-US" dirty="0"/>
              <a:t>% of industrial raw materials, </a:t>
            </a:r>
            <a:endParaRPr lang="en-US" dirty="0" smtClean="0"/>
          </a:p>
          <a:p>
            <a:pPr lvl="1"/>
            <a:r>
              <a:rPr lang="en-US" dirty="0" smtClean="0"/>
              <a:t>60</a:t>
            </a:r>
            <a:r>
              <a:rPr lang="en-US" dirty="0"/>
              <a:t>% of export earnings and </a:t>
            </a:r>
            <a:endParaRPr lang="en-US" dirty="0" smtClean="0"/>
          </a:p>
          <a:p>
            <a:pPr lvl="1"/>
            <a:r>
              <a:rPr lang="en-US" dirty="0" smtClean="0"/>
              <a:t>employment </a:t>
            </a:r>
            <a:r>
              <a:rPr lang="en-US" dirty="0"/>
              <a:t>to about 80% of the population which is largely rural</a:t>
            </a:r>
            <a:r>
              <a:rPr lang="en-GB" dirty="0"/>
              <a:t>.</a:t>
            </a:r>
            <a:r>
              <a:rPr lang="en-US" dirty="0"/>
              <a:t> </a:t>
            </a:r>
            <a:endParaRPr lang="en-US"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sub-sectors</a:t>
            </a:r>
            <a:endParaRPr lang="en-US" dirty="0"/>
          </a:p>
        </p:txBody>
      </p:sp>
      <p:sp>
        <p:nvSpPr>
          <p:cNvPr id="3" name="Content Placeholder 2"/>
          <p:cNvSpPr>
            <a:spLocks noGrp="1"/>
          </p:cNvSpPr>
          <p:nvPr>
            <p:ph idx="1"/>
          </p:nvPr>
        </p:nvSpPr>
        <p:spPr/>
        <p:txBody>
          <a:bodyPr>
            <a:normAutofit lnSpcReduction="10000"/>
          </a:bodyPr>
          <a:lstStyle/>
          <a:p>
            <a:pPr marL="347472" indent="-347472">
              <a:spcBef>
                <a:spcPts val="480"/>
              </a:spcBef>
              <a:buSzPts val="2000"/>
              <a:buFont typeface="Arial"/>
              <a:buChar char="•"/>
            </a:pPr>
            <a:r>
              <a:rPr lang="en-US" dirty="0" smtClean="0"/>
              <a:t>The key agricultural subsectors include crops (food, industrial and horticultural crops) and livestock and fisheries. </a:t>
            </a:r>
          </a:p>
          <a:p>
            <a:pPr marL="347472" indent="-347472">
              <a:spcBef>
                <a:spcPts val="480"/>
              </a:spcBef>
              <a:buSzPts val="2000"/>
              <a:buNone/>
            </a:pPr>
            <a:endParaRPr lang="en-US" dirty="0" smtClean="0"/>
          </a:p>
          <a:p>
            <a:pPr marL="347472" indent="-347472">
              <a:spcBef>
                <a:spcPts val="480"/>
              </a:spcBef>
              <a:buSzPts val="2000"/>
              <a:buFont typeface="Arial"/>
              <a:buChar char="•"/>
            </a:pPr>
            <a:r>
              <a:rPr lang="en-US" dirty="0" smtClean="0"/>
              <a:t>Horticultural, food and industrial crops contribute approximately 33%, 32 % and 17% of the agricultural GDP, respectively, while livestock and fisheries contribute 12% and 2%, respectively.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sub-sectors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Food  crops make a significant contribution to the national food security. </a:t>
            </a:r>
          </a:p>
          <a:p>
            <a:endParaRPr lang="en-US" dirty="0" smtClean="0"/>
          </a:p>
          <a:p>
            <a:r>
              <a:rPr lang="en-US" dirty="0" smtClean="0"/>
              <a:t>Horticultural and industrial crops contribute 39% and 55% of the agricultural exports, respectively, </a:t>
            </a:r>
          </a:p>
          <a:p>
            <a:endParaRPr lang="en-US" dirty="0" smtClean="0"/>
          </a:p>
          <a:p>
            <a:r>
              <a:rPr lang="en-US" dirty="0" smtClean="0"/>
              <a:t>The livestock sector is comprised mainly of dairy and beef sub-sectors which are found in the high/medium potential and semi-arid/arid zones, respectively. </a:t>
            </a:r>
          </a:p>
          <a:p>
            <a:endParaRPr lang="en-US" dirty="0" smtClean="0"/>
          </a:p>
          <a:p>
            <a:r>
              <a:rPr lang="en-US" dirty="0" smtClean="0"/>
              <a:t>The livestock include cattle, sheep and goats, and poultry which comprise approximately 78%, 20% and 2%, respectively, of the national livestock units. </a:t>
            </a:r>
          </a:p>
          <a:p>
            <a:endParaRPr lang="en-US" dirty="0"/>
          </a:p>
        </p:txBody>
      </p:sp>
      <p:sp>
        <p:nvSpPr>
          <p:cNvPr id="4" name="Rectangle 3"/>
          <p:cNvSpPr/>
          <p:nvPr/>
        </p:nvSpPr>
        <p:spPr>
          <a:xfrm>
            <a:off x="2286000" y="474345"/>
            <a:ext cx="4572000" cy="646331"/>
          </a:xfrm>
          <a:prstGeom prst="rect">
            <a:avLst/>
          </a:prstGeom>
        </p:spPr>
        <p:txBody>
          <a:bodyPr>
            <a:spAutoFit/>
          </a:bodyPr>
          <a:lstStyle/>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Food security </a:t>
            </a:r>
            <a:r>
              <a:rPr lang="en-US" dirty="0" smtClean="0"/>
              <a:t>encompasses </a:t>
            </a:r>
            <a:r>
              <a:rPr lang="en-US" dirty="0"/>
              <a:t>availability of adequate quantities of a diversity of food commodities </a:t>
            </a:r>
            <a:r>
              <a:rPr lang="en-US" dirty="0" smtClean="0"/>
              <a:t>.</a:t>
            </a:r>
          </a:p>
          <a:p>
            <a:pPr>
              <a:buNone/>
            </a:pPr>
            <a:endParaRPr lang="en-US" dirty="0" smtClean="0"/>
          </a:p>
          <a:p>
            <a:r>
              <a:rPr lang="en-US" dirty="0" smtClean="0"/>
              <a:t>They include cereals, </a:t>
            </a:r>
            <a:r>
              <a:rPr lang="en-US" dirty="0"/>
              <a:t>fruits, vegetables and animal products that meet both amounts and nutritional </a:t>
            </a:r>
            <a:r>
              <a:rPr lang="en-US" dirty="0" smtClean="0"/>
              <a:t>requirements.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grams, </a:t>
            </a:r>
            <a:r>
              <a:rPr lang="en-US" dirty="0" err="1"/>
              <a:t>dolichos</a:t>
            </a:r>
            <a:r>
              <a:rPr lang="en-US" dirty="0"/>
              <a:t>), traditional vegetables (</a:t>
            </a:r>
            <a:r>
              <a:rPr lang="en-US" dirty="0" err="1"/>
              <a:t>Amaranthus</a:t>
            </a:r>
            <a:r>
              <a:rPr lang="en-US" dirty="0"/>
              <a:t>, Spider plant, Night shade etc). These have potential as a remedy to counter food insecurity since most are well adapted to the local environment, enabling them to resist pests, drought and diseases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semi arid and arid areas of south eastern Kenya region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arid and semi lands (ASAL) are home to 25% of the Kenya population, </a:t>
            </a:r>
            <a:endParaRPr lang="en-US" dirty="0" smtClean="0"/>
          </a:p>
          <a:p>
            <a:r>
              <a:rPr lang="en-US" dirty="0" smtClean="0"/>
              <a:t>over </a:t>
            </a:r>
            <a:r>
              <a:rPr lang="en-US" dirty="0"/>
              <a:t>70% of the livestock and most of the game </a:t>
            </a:r>
            <a:r>
              <a:rPr lang="en-US" dirty="0" smtClean="0"/>
              <a:t>reserves </a:t>
            </a:r>
          </a:p>
          <a:p>
            <a:r>
              <a:rPr lang="en-US" dirty="0" smtClean="0"/>
              <a:t>The </a:t>
            </a:r>
            <a:r>
              <a:rPr lang="en-US" dirty="0"/>
              <a:t>main source of livelihood for ASAL inhabitants is extensive livestock production, primarily through </a:t>
            </a:r>
            <a:r>
              <a:rPr lang="en-US" dirty="0" err="1"/>
              <a:t>pastoralism</a:t>
            </a:r>
            <a:r>
              <a:rPr lang="en-US" dirty="0"/>
              <a:t> and </a:t>
            </a:r>
            <a:r>
              <a:rPr lang="en-US" dirty="0" err="1"/>
              <a:t>agropastoralism</a:t>
            </a:r>
            <a:r>
              <a:rPr lang="en-US" dirty="0"/>
              <a:t>. </a:t>
            </a:r>
            <a:endParaRPr lang="en-US" dirty="0" smtClean="0"/>
          </a:p>
          <a:p>
            <a:r>
              <a:rPr lang="en-US" dirty="0" smtClean="0"/>
              <a:t>Over </a:t>
            </a:r>
            <a:r>
              <a:rPr lang="en-US" dirty="0"/>
              <a:t>60% of ASAL inhabitants live below the poverty line subsisting on less than 1 USD per day. Majority of the people in the region depends on relief food and are malnourished.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 based conflicts</a:t>
            </a:r>
            <a:endParaRPr lang="en-US" b="1" dirty="0"/>
          </a:p>
        </p:txBody>
      </p:sp>
      <p:sp>
        <p:nvSpPr>
          <p:cNvPr id="3" name="Content Placeholder 2"/>
          <p:cNvSpPr>
            <a:spLocks noGrp="1"/>
          </p:cNvSpPr>
          <p:nvPr>
            <p:ph idx="1"/>
          </p:nvPr>
        </p:nvSpPr>
        <p:spPr>
          <a:xfrm>
            <a:off x="457200" y="1600200"/>
            <a:ext cx="8382000" cy="4525963"/>
          </a:xfrm>
        </p:spPr>
        <p:txBody>
          <a:bodyPr>
            <a:normAutofit/>
          </a:bodyPr>
          <a:lstStyle/>
          <a:p>
            <a:r>
              <a:rPr lang="en-US" dirty="0" smtClean="0"/>
              <a:t>Resource-based conflicts over pasture and access to water are rife in the area. </a:t>
            </a:r>
          </a:p>
          <a:p>
            <a:endParaRPr lang="en-US" dirty="0" smtClean="0"/>
          </a:p>
          <a:p>
            <a:r>
              <a:rPr lang="en-US" dirty="0" smtClean="0"/>
              <a:t>They are caused by increased competition and diminishing role of traditional governance systems, weakening of traditional institutions, increasing levels of poverty and unemployment among the youth.</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Diversification of farming systems and incorporation of additional farm activities such as inclusion of legumes in intercrops and/or rotation among others have potential for higher efficiencies in nutrient recycling (</a:t>
            </a:r>
            <a:r>
              <a:rPr lang="en-US" dirty="0" err="1"/>
              <a:t>Stoorvogel</a:t>
            </a:r>
            <a:r>
              <a:rPr lang="en-US" dirty="0"/>
              <a:t> and </a:t>
            </a:r>
            <a:r>
              <a:rPr lang="en-US" dirty="0" err="1"/>
              <a:t>Smaling</a:t>
            </a:r>
            <a:r>
              <a:rPr lang="en-US" dirty="0"/>
              <a:t>, 1990)</a:t>
            </a:r>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rPr>
              <a:t>cultivation resulting in a decline in fallowing, previously used for soil nutrient replenishment (Mango, 2002)</a:t>
            </a:r>
            <a:r>
              <a:rPr kumimoji="0" lang="en-US" sz="1200" b="0" i="0" u="none" strike="noStrike" cap="none" normalizeH="0" baseline="30000" smtClean="0">
                <a:ln>
                  <a:noFill/>
                </a:ln>
                <a:solidFill>
                  <a:schemeClr val="tx1"/>
                </a:solidFill>
                <a:effectLst/>
                <a:latin typeface="Arial Narrow" pitchFamily="34" charset="0"/>
                <a:ea typeface="Calibri" pitchFamily="34" charset="0"/>
                <a:cs typeface="Times New Roman" pitchFamily="18" charset="0"/>
                <a:hlinkClick r:id=""/>
              </a:rPr>
              <a:t>[</a:t>
            </a:r>
            <a:r>
              <a:rPr kumimoji="0" lang="en-US" sz="1200" b="0" i="0" u="none" strike="noStrike" cap="none" normalizeH="0" baseline="30000" smtClean="0" bmk="">
                <a:ln>
                  <a:noFill/>
                </a:ln>
                <a:solidFill>
                  <a:schemeClr val="tx1"/>
                </a:solidFill>
                <a:effectLst/>
                <a:latin typeface="Arial Narrow" pitchFamily="34" charset="0"/>
                <a:ea typeface="Calibri" pitchFamily="34" charset="0"/>
                <a:cs typeface="Times New Roman" pitchFamily="18" charset="0"/>
                <a:hlinkClick r:id=""/>
              </a:rPr>
              <a:t>1]</a:t>
            </a:r>
            <a:r>
              <a:rPr kumimoji="0" lang="en-US" sz="12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1187</Words>
  <Application>Microsoft Office PowerPoint</Application>
  <PresentationFormat>On-screen Show (4:3)</PresentationFormat>
  <Paragraphs>86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ASALI PROJECT </vt:lpstr>
      <vt:lpstr>Sustainable Development Goals </vt:lpstr>
      <vt:lpstr>Agricultural sub-sectors</vt:lpstr>
      <vt:lpstr>Agricultural sub-sectors</vt:lpstr>
      <vt:lpstr>Slide 5</vt:lpstr>
      <vt:lpstr>Slide 6</vt:lpstr>
      <vt:lpstr>The semi arid and arid areas of south eastern Kenya region</vt:lpstr>
      <vt:lpstr>Resource based conflicts</vt:lpstr>
      <vt:lpstr>Slide 9</vt:lpstr>
      <vt:lpstr>Slide 10</vt:lpstr>
      <vt:lpstr>NATURAL RESOURCE MANAGEMENT FOR WATER AND FOOD SECURITY </vt:lpstr>
      <vt:lpstr>NATURAL RESOURCE MANAGEMENT FOR WATER AND FOOD SECURITY</vt:lpstr>
      <vt:lpstr>Slide 13</vt:lpstr>
      <vt:lpstr>Climatic conditions of Kitui</vt:lpstr>
      <vt:lpstr>Slide 15</vt:lpstr>
      <vt:lpstr>Natural Resource Management for water and food security </vt:lpstr>
      <vt:lpstr>Rain water harvesting for crops, fodder and tree production</vt:lpstr>
      <vt:lpstr>Water harvesting for food security</vt:lpstr>
      <vt:lpstr>OUTPUTS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ASALI PROJECT</dc:title>
  <dc:creator>wambui</dc:creator>
  <cp:lastModifiedBy>wambui</cp:lastModifiedBy>
  <cp:revision>10</cp:revision>
  <dcterms:created xsi:type="dcterms:W3CDTF">2019-03-25T00:02:02Z</dcterms:created>
  <dcterms:modified xsi:type="dcterms:W3CDTF">2019-03-26T11:21:57Z</dcterms:modified>
</cp:coreProperties>
</file>