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3" r:id="rId3"/>
    <p:sldId id="296" r:id="rId4"/>
    <p:sldId id="311" r:id="rId5"/>
    <p:sldId id="304" r:id="rId6"/>
    <p:sldId id="306" r:id="rId7"/>
    <p:sldId id="308" r:id="rId8"/>
    <p:sldId id="307" r:id="rId9"/>
    <p:sldId id="283" r:id="rId10"/>
    <p:sldId id="314" r:id="rId11"/>
    <p:sldId id="303" r:id="rId12"/>
    <p:sldId id="318" r:id="rId13"/>
    <p:sldId id="319" r:id="rId14"/>
    <p:sldId id="320" r:id="rId15"/>
    <p:sldId id="288" r:id="rId16"/>
    <p:sldId id="300" r:id="rId17"/>
    <p:sldId id="289" r:id="rId18"/>
    <p:sldId id="293" r:id="rId19"/>
    <p:sldId id="317" r:id="rId20"/>
    <p:sldId id="295" r:id="rId21"/>
    <p:sldId id="299" r:id="rId22"/>
    <p:sldId id="309" r:id="rId23"/>
    <p:sldId id="292" r:id="rId24"/>
    <p:sldId id="313" r:id="rId25"/>
    <p:sldId id="310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8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5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F37896-F406-4F03-9539-C61AAFA41066}" type="doc">
      <dgm:prSet loTypeId="urn:microsoft.com/office/officeart/2005/8/layout/vList3" loCatId="pictur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22A589C7-EC70-4027-BE97-7FCCD20297E6}">
      <dgm:prSet custT="1"/>
      <dgm:spPr/>
      <dgm:t>
        <a:bodyPr/>
        <a:lstStyle/>
        <a:p>
          <a:pPr rtl="0"/>
          <a:r>
            <a:rPr lang="en-US" sz="2400" b="1" dirty="0" smtClean="0"/>
            <a:t>1. Introduction</a:t>
          </a:r>
          <a:endParaRPr lang="en-US" sz="2400" dirty="0"/>
        </a:p>
      </dgm:t>
    </dgm:pt>
    <dgm:pt modelId="{7DA626CE-B260-4767-91E3-CD1889B240EC}" type="parTrans" cxnId="{C9000D5A-FC12-485B-B9BF-BB36578AC7FF}">
      <dgm:prSet/>
      <dgm:spPr/>
      <dgm:t>
        <a:bodyPr/>
        <a:lstStyle/>
        <a:p>
          <a:endParaRPr lang="en-US"/>
        </a:p>
      </dgm:t>
    </dgm:pt>
    <dgm:pt modelId="{D2993B97-C994-473D-97F4-977E03D813D9}" type="sibTrans" cxnId="{C9000D5A-FC12-485B-B9BF-BB36578AC7FF}">
      <dgm:prSet/>
      <dgm:spPr/>
      <dgm:t>
        <a:bodyPr/>
        <a:lstStyle/>
        <a:p>
          <a:endParaRPr lang="en-US"/>
        </a:p>
      </dgm:t>
    </dgm:pt>
    <dgm:pt modelId="{EA8A25E1-9110-43CA-B92A-F702E612F773}">
      <dgm:prSet custT="1"/>
      <dgm:spPr/>
      <dgm:t>
        <a:bodyPr/>
        <a:lstStyle/>
        <a:p>
          <a:pPr rtl="0"/>
          <a:r>
            <a:rPr lang="en-US" sz="2400" b="1" dirty="0" smtClean="0"/>
            <a:t>2. Responsibilities of ODeL</a:t>
          </a:r>
          <a:endParaRPr lang="en-US" sz="2400" dirty="0"/>
        </a:p>
      </dgm:t>
    </dgm:pt>
    <dgm:pt modelId="{F3706BFC-2BC0-421B-AD2D-25649E0D3307}" type="parTrans" cxnId="{13A5AF91-54A4-4070-8C5D-706A0FC589C2}">
      <dgm:prSet/>
      <dgm:spPr/>
      <dgm:t>
        <a:bodyPr/>
        <a:lstStyle/>
        <a:p>
          <a:endParaRPr lang="en-US"/>
        </a:p>
      </dgm:t>
    </dgm:pt>
    <dgm:pt modelId="{463B4D48-BBA4-4BC2-806E-935F7DD6A7E5}" type="sibTrans" cxnId="{13A5AF91-54A4-4070-8C5D-706A0FC589C2}">
      <dgm:prSet/>
      <dgm:spPr/>
      <dgm:t>
        <a:bodyPr/>
        <a:lstStyle/>
        <a:p>
          <a:endParaRPr lang="en-US"/>
        </a:p>
      </dgm:t>
    </dgm:pt>
    <dgm:pt modelId="{513115D0-5BB6-450B-9671-D544C38878B6}">
      <dgm:prSet custT="1"/>
      <dgm:spPr/>
      <dgm:t>
        <a:bodyPr/>
        <a:lstStyle/>
        <a:p>
          <a:pPr rtl="0"/>
          <a:r>
            <a:rPr lang="en-US" sz="3000" b="1" dirty="0" smtClean="0"/>
            <a:t>4. </a:t>
          </a:r>
          <a:r>
            <a:rPr lang="en-US" sz="2400" b="1" dirty="0" smtClean="0"/>
            <a:t>Actualizing </a:t>
          </a:r>
          <a:r>
            <a:rPr lang="en-US" sz="2400" b="1" dirty="0" err="1" smtClean="0"/>
            <a:t>ODeL’S</a:t>
          </a:r>
          <a:r>
            <a:rPr lang="en-US" sz="2400" b="1" dirty="0" smtClean="0"/>
            <a:t> Strategy</a:t>
          </a:r>
          <a:endParaRPr lang="en-US" sz="2400" dirty="0"/>
        </a:p>
      </dgm:t>
    </dgm:pt>
    <dgm:pt modelId="{C2ACFC41-2C0E-40D6-B880-25BA7F82D3C0}" type="parTrans" cxnId="{96D0C380-6969-4B76-998F-44D7220B2C49}">
      <dgm:prSet/>
      <dgm:spPr/>
      <dgm:t>
        <a:bodyPr/>
        <a:lstStyle/>
        <a:p>
          <a:endParaRPr lang="en-US"/>
        </a:p>
      </dgm:t>
    </dgm:pt>
    <dgm:pt modelId="{87337BD0-FA64-4003-A476-5335F33AC71B}" type="sibTrans" cxnId="{96D0C380-6969-4B76-998F-44D7220B2C49}">
      <dgm:prSet/>
      <dgm:spPr/>
      <dgm:t>
        <a:bodyPr/>
        <a:lstStyle/>
        <a:p>
          <a:endParaRPr lang="en-US"/>
        </a:p>
      </dgm:t>
    </dgm:pt>
    <dgm:pt modelId="{D77A4837-F5A6-46F0-B9C6-6F636C1F5CF0}">
      <dgm:prSet custT="1"/>
      <dgm:spPr/>
      <dgm:t>
        <a:bodyPr/>
        <a:lstStyle/>
        <a:p>
          <a:pPr rtl="0"/>
          <a:r>
            <a:rPr lang="en-US" sz="2400" b="1" dirty="0" smtClean="0"/>
            <a:t>5. </a:t>
          </a:r>
          <a:r>
            <a:rPr lang="en-US" sz="2400" b="1" dirty="0" smtClean="0"/>
            <a:t>The big appeal</a:t>
          </a:r>
          <a:endParaRPr lang="en-US" sz="2400" dirty="0"/>
        </a:p>
      </dgm:t>
    </dgm:pt>
    <dgm:pt modelId="{9BF06995-B425-4B9B-A1CD-043A3F1E260C}" type="parTrans" cxnId="{0C7F4038-5ABB-4330-A343-273CD81EAE9F}">
      <dgm:prSet/>
      <dgm:spPr/>
      <dgm:t>
        <a:bodyPr/>
        <a:lstStyle/>
        <a:p>
          <a:endParaRPr lang="en-US"/>
        </a:p>
      </dgm:t>
    </dgm:pt>
    <dgm:pt modelId="{24F2B5CB-C5A0-43A0-935D-20B83E087F20}" type="sibTrans" cxnId="{0C7F4038-5ABB-4330-A343-273CD81EAE9F}">
      <dgm:prSet/>
      <dgm:spPr/>
      <dgm:t>
        <a:bodyPr/>
        <a:lstStyle/>
        <a:p>
          <a:endParaRPr lang="en-US"/>
        </a:p>
      </dgm:t>
    </dgm:pt>
    <dgm:pt modelId="{B56C9460-0815-488F-9793-AE9DDEF73937}">
      <dgm:prSet custT="1"/>
      <dgm:spPr/>
      <dgm:t>
        <a:bodyPr/>
        <a:lstStyle/>
        <a:p>
          <a:r>
            <a:rPr lang="en-US" sz="2400" b="1" dirty="0" smtClean="0"/>
            <a:t>3. Unpacking key terminologies</a:t>
          </a:r>
          <a:endParaRPr lang="en-US" sz="2400" b="1" dirty="0"/>
        </a:p>
      </dgm:t>
    </dgm:pt>
    <dgm:pt modelId="{D2D0EEA4-2B6D-4E0D-BA18-436D8081A4A5}" type="parTrans" cxnId="{002B3A92-EA35-4A3A-89CB-FB58275FAF03}">
      <dgm:prSet/>
      <dgm:spPr/>
      <dgm:t>
        <a:bodyPr/>
        <a:lstStyle/>
        <a:p>
          <a:endParaRPr lang="en-US"/>
        </a:p>
      </dgm:t>
    </dgm:pt>
    <dgm:pt modelId="{B26D2888-4BCE-44BA-BB99-8D9B857DF21F}" type="sibTrans" cxnId="{002B3A92-EA35-4A3A-89CB-FB58275FAF03}">
      <dgm:prSet/>
      <dgm:spPr/>
      <dgm:t>
        <a:bodyPr/>
        <a:lstStyle/>
        <a:p>
          <a:endParaRPr lang="en-US"/>
        </a:p>
      </dgm:t>
    </dgm:pt>
    <dgm:pt modelId="{EB7F8532-DF26-41E1-B71F-693A2C5E0399}" type="pres">
      <dgm:prSet presAssocID="{0DF37896-F406-4F03-9539-C61AAFA4106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7DEB47-499C-4146-BAE3-961AF6763B52}" type="pres">
      <dgm:prSet presAssocID="{22A589C7-EC70-4027-BE97-7FCCD20297E6}" presName="composite" presStyleCnt="0"/>
      <dgm:spPr/>
    </dgm:pt>
    <dgm:pt modelId="{96F50586-B981-444D-A1AA-9E8A6A7ED10C}" type="pres">
      <dgm:prSet presAssocID="{22A589C7-EC70-4027-BE97-7FCCD20297E6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4B7908-9387-40D9-96EF-19088AC48814}" type="pres">
      <dgm:prSet presAssocID="{22A589C7-EC70-4027-BE97-7FCCD20297E6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EB5EA-BCCA-43CC-9250-D0EB0F73F91E}" type="pres">
      <dgm:prSet presAssocID="{D2993B97-C994-473D-97F4-977E03D813D9}" presName="spacing" presStyleCnt="0"/>
      <dgm:spPr/>
    </dgm:pt>
    <dgm:pt modelId="{E9AD63CB-77A4-433C-B9E2-2CFF6D49942A}" type="pres">
      <dgm:prSet presAssocID="{EA8A25E1-9110-43CA-B92A-F702E612F773}" presName="composite" presStyleCnt="0"/>
      <dgm:spPr/>
    </dgm:pt>
    <dgm:pt modelId="{20E5520B-82D2-4773-BF14-E3234956D0D4}" type="pres">
      <dgm:prSet presAssocID="{EA8A25E1-9110-43CA-B92A-F702E612F773}" presName="imgShp" presStyleLbl="fgImgPlace1" presStyleIdx="1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C0B12EE-D55A-47A6-A4AE-7CCDF69257EA}" type="pres">
      <dgm:prSet presAssocID="{EA8A25E1-9110-43CA-B92A-F702E612F773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06659-B8B5-4E50-A0F2-2875CB1473B5}" type="pres">
      <dgm:prSet presAssocID="{463B4D48-BBA4-4BC2-806E-935F7DD6A7E5}" presName="spacing" presStyleCnt="0"/>
      <dgm:spPr/>
    </dgm:pt>
    <dgm:pt modelId="{3105ADA3-8EE2-4883-B3F9-175D9B7E2605}" type="pres">
      <dgm:prSet presAssocID="{B56C9460-0815-488F-9793-AE9DDEF73937}" presName="composite" presStyleCnt="0"/>
      <dgm:spPr/>
    </dgm:pt>
    <dgm:pt modelId="{750F6515-189E-41A2-908A-D566FF2B51DF}" type="pres">
      <dgm:prSet presAssocID="{B56C9460-0815-488F-9793-AE9DDEF73937}" presName="imgShp" presStyleLbl="fgImgPlace1" presStyleIdx="2" presStyleCnt="5"/>
      <dgm:spPr/>
    </dgm:pt>
    <dgm:pt modelId="{5CE1E8CB-315B-4253-970E-BAF9EDD480A7}" type="pres">
      <dgm:prSet presAssocID="{B56C9460-0815-488F-9793-AE9DDEF73937}" presName="txShp" presStyleLbl="node1" presStyleIdx="2" presStyleCnt="5">
        <dgm:presLayoutVars>
          <dgm:bulletEnabled val="1"/>
        </dgm:presLayoutVars>
      </dgm:prSet>
      <dgm:spPr/>
    </dgm:pt>
    <dgm:pt modelId="{52BD5DFC-8B6E-41D0-8E30-0B109E0AD456}" type="pres">
      <dgm:prSet presAssocID="{B26D2888-4BCE-44BA-BB99-8D9B857DF21F}" presName="spacing" presStyleCnt="0"/>
      <dgm:spPr/>
    </dgm:pt>
    <dgm:pt modelId="{3C864BED-6FDF-422C-A0D6-1EBBC966E2EB}" type="pres">
      <dgm:prSet presAssocID="{513115D0-5BB6-450B-9671-D544C38878B6}" presName="composite" presStyleCnt="0"/>
      <dgm:spPr/>
    </dgm:pt>
    <dgm:pt modelId="{9670AE85-6FD0-4BC5-BF18-36CA53119066}" type="pres">
      <dgm:prSet presAssocID="{513115D0-5BB6-450B-9671-D544C38878B6}" presName="imgShp" presStyleLbl="fgImgPlace1" presStyleIdx="3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95D3003-DE83-45A5-BBEA-39616F52639C}" type="pres">
      <dgm:prSet presAssocID="{513115D0-5BB6-450B-9671-D544C38878B6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9861E-2FE1-4472-886A-ED1934FB9CFF}" type="pres">
      <dgm:prSet presAssocID="{87337BD0-FA64-4003-A476-5335F33AC71B}" presName="spacing" presStyleCnt="0"/>
      <dgm:spPr/>
    </dgm:pt>
    <dgm:pt modelId="{CBC59929-5860-45D9-BE5E-35330C1C2183}" type="pres">
      <dgm:prSet presAssocID="{D77A4837-F5A6-46F0-B9C6-6F636C1F5CF0}" presName="composite" presStyleCnt="0"/>
      <dgm:spPr/>
    </dgm:pt>
    <dgm:pt modelId="{30AA7136-885B-41B1-82EA-7FFE8B7331F8}" type="pres">
      <dgm:prSet presAssocID="{D77A4837-F5A6-46F0-B9C6-6F636C1F5CF0}" presName="imgShp" presStyleLbl="fgImgPlace1" presStyleIdx="4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5E7DF5F-B726-4C32-9CAB-144466334850}" type="pres">
      <dgm:prSet presAssocID="{D77A4837-F5A6-46F0-B9C6-6F636C1F5CF0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A5AF91-54A4-4070-8C5D-706A0FC589C2}" srcId="{0DF37896-F406-4F03-9539-C61AAFA41066}" destId="{EA8A25E1-9110-43CA-B92A-F702E612F773}" srcOrd="1" destOrd="0" parTransId="{F3706BFC-2BC0-421B-AD2D-25649E0D3307}" sibTransId="{463B4D48-BBA4-4BC2-806E-935F7DD6A7E5}"/>
    <dgm:cxn modelId="{C9000D5A-FC12-485B-B9BF-BB36578AC7FF}" srcId="{0DF37896-F406-4F03-9539-C61AAFA41066}" destId="{22A589C7-EC70-4027-BE97-7FCCD20297E6}" srcOrd="0" destOrd="0" parTransId="{7DA626CE-B260-4767-91E3-CD1889B240EC}" sibTransId="{D2993B97-C994-473D-97F4-977E03D813D9}"/>
    <dgm:cxn modelId="{6B3733E9-23BF-469C-9C1E-62B7A6DA3BDD}" type="presOf" srcId="{B56C9460-0815-488F-9793-AE9DDEF73937}" destId="{5CE1E8CB-315B-4253-970E-BAF9EDD480A7}" srcOrd="0" destOrd="0" presId="urn:microsoft.com/office/officeart/2005/8/layout/vList3"/>
    <dgm:cxn modelId="{66ED7879-DEC1-40BA-B9F2-DA1A2877B1DF}" type="presOf" srcId="{D77A4837-F5A6-46F0-B9C6-6F636C1F5CF0}" destId="{D5E7DF5F-B726-4C32-9CAB-144466334850}" srcOrd="0" destOrd="0" presId="urn:microsoft.com/office/officeart/2005/8/layout/vList3"/>
    <dgm:cxn modelId="{96D0C380-6969-4B76-998F-44D7220B2C49}" srcId="{0DF37896-F406-4F03-9539-C61AAFA41066}" destId="{513115D0-5BB6-450B-9671-D544C38878B6}" srcOrd="3" destOrd="0" parTransId="{C2ACFC41-2C0E-40D6-B880-25BA7F82D3C0}" sibTransId="{87337BD0-FA64-4003-A476-5335F33AC71B}"/>
    <dgm:cxn modelId="{EE65AAEC-807A-455A-BBD4-69022861F9F2}" type="presOf" srcId="{513115D0-5BB6-450B-9671-D544C38878B6}" destId="{C95D3003-DE83-45A5-BBEA-39616F52639C}" srcOrd="0" destOrd="0" presId="urn:microsoft.com/office/officeart/2005/8/layout/vList3"/>
    <dgm:cxn modelId="{002B3A92-EA35-4A3A-89CB-FB58275FAF03}" srcId="{0DF37896-F406-4F03-9539-C61AAFA41066}" destId="{B56C9460-0815-488F-9793-AE9DDEF73937}" srcOrd="2" destOrd="0" parTransId="{D2D0EEA4-2B6D-4E0D-BA18-436D8081A4A5}" sibTransId="{B26D2888-4BCE-44BA-BB99-8D9B857DF21F}"/>
    <dgm:cxn modelId="{652CD66A-0AFC-414E-BAEC-AF500B9E8135}" type="presOf" srcId="{0DF37896-F406-4F03-9539-C61AAFA41066}" destId="{EB7F8532-DF26-41E1-B71F-693A2C5E0399}" srcOrd="0" destOrd="0" presId="urn:microsoft.com/office/officeart/2005/8/layout/vList3"/>
    <dgm:cxn modelId="{471232CB-855C-417A-ACD6-678586356216}" type="presOf" srcId="{22A589C7-EC70-4027-BE97-7FCCD20297E6}" destId="{CD4B7908-9387-40D9-96EF-19088AC48814}" srcOrd="0" destOrd="0" presId="urn:microsoft.com/office/officeart/2005/8/layout/vList3"/>
    <dgm:cxn modelId="{0C7F4038-5ABB-4330-A343-273CD81EAE9F}" srcId="{0DF37896-F406-4F03-9539-C61AAFA41066}" destId="{D77A4837-F5A6-46F0-B9C6-6F636C1F5CF0}" srcOrd="4" destOrd="0" parTransId="{9BF06995-B425-4B9B-A1CD-043A3F1E260C}" sibTransId="{24F2B5CB-C5A0-43A0-935D-20B83E087F20}"/>
    <dgm:cxn modelId="{0A032057-49CE-45EB-AD23-8583D1F60782}" type="presOf" srcId="{EA8A25E1-9110-43CA-B92A-F702E612F773}" destId="{0C0B12EE-D55A-47A6-A4AE-7CCDF69257EA}" srcOrd="0" destOrd="0" presId="urn:microsoft.com/office/officeart/2005/8/layout/vList3"/>
    <dgm:cxn modelId="{9D14C311-695D-4147-ABC6-13F55FBE425A}" type="presParOf" srcId="{EB7F8532-DF26-41E1-B71F-693A2C5E0399}" destId="{767DEB47-499C-4146-BAE3-961AF6763B52}" srcOrd="0" destOrd="0" presId="urn:microsoft.com/office/officeart/2005/8/layout/vList3"/>
    <dgm:cxn modelId="{843A46A4-0F04-4784-B0C3-E1CAFB17B3F0}" type="presParOf" srcId="{767DEB47-499C-4146-BAE3-961AF6763B52}" destId="{96F50586-B981-444D-A1AA-9E8A6A7ED10C}" srcOrd="0" destOrd="0" presId="urn:microsoft.com/office/officeart/2005/8/layout/vList3"/>
    <dgm:cxn modelId="{F3502089-7652-4BD1-BB04-D82D5FE6C3CF}" type="presParOf" srcId="{767DEB47-499C-4146-BAE3-961AF6763B52}" destId="{CD4B7908-9387-40D9-96EF-19088AC48814}" srcOrd="1" destOrd="0" presId="urn:microsoft.com/office/officeart/2005/8/layout/vList3"/>
    <dgm:cxn modelId="{9CDE7F9B-4FD5-459C-B7A2-721F664C19C9}" type="presParOf" srcId="{EB7F8532-DF26-41E1-B71F-693A2C5E0399}" destId="{91FEB5EA-BCCA-43CC-9250-D0EB0F73F91E}" srcOrd="1" destOrd="0" presId="urn:microsoft.com/office/officeart/2005/8/layout/vList3"/>
    <dgm:cxn modelId="{D300CB8E-EF12-4CB0-87F5-1FE52E4810D9}" type="presParOf" srcId="{EB7F8532-DF26-41E1-B71F-693A2C5E0399}" destId="{E9AD63CB-77A4-433C-B9E2-2CFF6D49942A}" srcOrd="2" destOrd="0" presId="urn:microsoft.com/office/officeart/2005/8/layout/vList3"/>
    <dgm:cxn modelId="{0AEBE528-6DE1-460A-B682-8998F4292417}" type="presParOf" srcId="{E9AD63CB-77A4-433C-B9E2-2CFF6D49942A}" destId="{20E5520B-82D2-4773-BF14-E3234956D0D4}" srcOrd="0" destOrd="0" presId="urn:microsoft.com/office/officeart/2005/8/layout/vList3"/>
    <dgm:cxn modelId="{FE3E76A3-A85D-4DFF-B190-365D7D202F60}" type="presParOf" srcId="{E9AD63CB-77A4-433C-B9E2-2CFF6D49942A}" destId="{0C0B12EE-D55A-47A6-A4AE-7CCDF69257EA}" srcOrd="1" destOrd="0" presId="urn:microsoft.com/office/officeart/2005/8/layout/vList3"/>
    <dgm:cxn modelId="{D862BDCA-E34D-4704-8E06-3ED08E2F596D}" type="presParOf" srcId="{EB7F8532-DF26-41E1-B71F-693A2C5E0399}" destId="{30306659-B8B5-4E50-A0F2-2875CB1473B5}" srcOrd="3" destOrd="0" presId="urn:microsoft.com/office/officeart/2005/8/layout/vList3"/>
    <dgm:cxn modelId="{5608C27A-A824-48AF-AFB9-534B16038123}" type="presParOf" srcId="{EB7F8532-DF26-41E1-B71F-693A2C5E0399}" destId="{3105ADA3-8EE2-4883-B3F9-175D9B7E2605}" srcOrd="4" destOrd="0" presId="urn:microsoft.com/office/officeart/2005/8/layout/vList3"/>
    <dgm:cxn modelId="{B4B1BEB1-686F-42AC-ACB6-9982FFEC4FCB}" type="presParOf" srcId="{3105ADA3-8EE2-4883-B3F9-175D9B7E2605}" destId="{750F6515-189E-41A2-908A-D566FF2B51DF}" srcOrd="0" destOrd="0" presId="urn:microsoft.com/office/officeart/2005/8/layout/vList3"/>
    <dgm:cxn modelId="{2B91EAEE-D7BF-4682-A856-4DA6D9E4D85B}" type="presParOf" srcId="{3105ADA3-8EE2-4883-B3F9-175D9B7E2605}" destId="{5CE1E8CB-315B-4253-970E-BAF9EDD480A7}" srcOrd="1" destOrd="0" presId="urn:microsoft.com/office/officeart/2005/8/layout/vList3"/>
    <dgm:cxn modelId="{3477E4CC-B64A-459F-B6C2-24BBACF775D3}" type="presParOf" srcId="{EB7F8532-DF26-41E1-B71F-693A2C5E0399}" destId="{52BD5DFC-8B6E-41D0-8E30-0B109E0AD456}" srcOrd="5" destOrd="0" presId="urn:microsoft.com/office/officeart/2005/8/layout/vList3"/>
    <dgm:cxn modelId="{3F697BDE-C5C5-4CAA-8851-068BE9DA9CA4}" type="presParOf" srcId="{EB7F8532-DF26-41E1-B71F-693A2C5E0399}" destId="{3C864BED-6FDF-422C-A0D6-1EBBC966E2EB}" srcOrd="6" destOrd="0" presId="urn:microsoft.com/office/officeart/2005/8/layout/vList3"/>
    <dgm:cxn modelId="{8ED3CF30-D724-41D4-AFF7-F1A4A2E04F9C}" type="presParOf" srcId="{3C864BED-6FDF-422C-A0D6-1EBBC966E2EB}" destId="{9670AE85-6FD0-4BC5-BF18-36CA53119066}" srcOrd="0" destOrd="0" presId="urn:microsoft.com/office/officeart/2005/8/layout/vList3"/>
    <dgm:cxn modelId="{37D3040A-D931-4B1D-964A-4CE77EB8DD91}" type="presParOf" srcId="{3C864BED-6FDF-422C-A0D6-1EBBC966E2EB}" destId="{C95D3003-DE83-45A5-BBEA-39616F52639C}" srcOrd="1" destOrd="0" presId="urn:microsoft.com/office/officeart/2005/8/layout/vList3"/>
    <dgm:cxn modelId="{249D524C-BE4B-476A-A54D-08FAAC4834E1}" type="presParOf" srcId="{EB7F8532-DF26-41E1-B71F-693A2C5E0399}" destId="{DE29861E-2FE1-4472-886A-ED1934FB9CFF}" srcOrd="7" destOrd="0" presId="urn:microsoft.com/office/officeart/2005/8/layout/vList3"/>
    <dgm:cxn modelId="{AB9CFAAA-EC30-4CAE-AE59-311633988A81}" type="presParOf" srcId="{EB7F8532-DF26-41E1-B71F-693A2C5E0399}" destId="{CBC59929-5860-45D9-BE5E-35330C1C2183}" srcOrd="8" destOrd="0" presId="urn:microsoft.com/office/officeart/2005/8/layout/vList3"/>
    <dgm:cxn modelId="{73F46D1C-F048-4A61-AD9A-3E6DA2959D60}" type="presParOf" srcId="{CBC59929-5860-45D9-BE5E-35330C1C2183}" destId="{30AA7136-885B-41B1-82EA-7FFE8B7331F8}" srcOrd="0" destOrd="0" presId="urn:microsoft.com/office/officeart/2005/8/layout/vList3"/>
    <dgm:cxn modelId="{7CBCC703-91A6-41C5-B552-478315F16C76}" type="presParOf" srcId="{CBC59929-5860-45D9-BE5E-35330C1C2183}" destId="{D5E7DF5F-B726-4C32-9CAB-1444663348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4B823A-34DB-48E3-9502-6CBE162853C3}" type="doc">
      <dgm:prSet loTypeId="urn:microsoft.com/office/officeart/2005/8/layout/vList3" loCatId="pictur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FBF14C4-DAEA-4E1E-AADB-17FDB51BEE9A}">
      <dgm:prSet custT="1"/>
      <dgm:spPr/>
      <dgm:t>
        <a:bodyPr/>
        <a:lstStyle/>
        <a:p>
          <a:pPr rtl="0"/>
          <a:r>
            <a:rPr lang="en-US" sz="3200" dirty="0" smtClean="0"/>
            <a:t>Coordination of the syllabi and regulations of the ODEL programmes</a:t>
          </a:r>
          <a:endParaRPr lang="en-US" sz="3200" dirty="0"/>
        </a:p>
      </dgm:t>
    </dgm:pt>
    <dgm:pt modelId="{95482A47-60F1-4565-9CFA-C52329BC5703}" type="parTrans" cxnId="{C9907D67-65FE-4233-AAD7-22CFE42D921E}">
      <dgm:prSet/>
      <dgm:spPr/>
      <dgm:t>
        <a:bodyPr/>
        <a:lstStyle/>
        <a:p>
          <a:endParaRPr lang="en-US"/>
        </a:p>
      </dgm:t>
    </dgm:pt>
    <dgm:pt modelId="{87439B9C-0E0F-438B-B745-531AE5F8F6AE}" type="sibTrans" cxnId="{C9907D67-65FE-4233-AAD7-22CFE42D921E}">
      <dgm:prSet/>
      <dgm:spPr/>
      <dgm:t>
        <a:bodyPr/>
        <a:lstStyle/>
        <a:p>
          <a:endParaRPr lang="en-US"/>
        </a:p>
      </dgm:t>
    </dgm:pt>
    <dgm:pt modelId="{D131D9B7-6E71-4A9B-9018-F3AB76205AE3}">
      <dgm:prSet custT="1"/>
      <dgm:spPr/>
      <dgm:t>
        <a:bodyPr/>
        <a:lstStyle/>
        <a:p>
          <a:pPr rtl="0"/>
          <a:r>
            <a:rPr lang="en-US" sz="3200" dirty="0" smtClean="0"/>
            <a:t>Administration and processing of examinations</a:t>
          </a:r>
          <a:endParaRPr lang="en-US" sz="3200" dirty="0"/>
        </a:p>
      </dgm:t>
    </dgm:pt>
    <dgm:pt modelId="{373541C4-E825-46C4-BF30-E54FB0B5CAE6}" type="parTrans" cxnId="{893A7672-FB0B-44EB-A31E-8AFC66738CFC}">
      <dgm:prSet/>
      <dgm:spPr/>
      <dgm:t>
        <a:bodyPr/>
        <a:lstStyle/>
        <a:p>
          <a:endParaRPr lang="en-US"/>
        </a:p>
      </dgm:t>
    </dgm:pt>
    <dgm:pt modelId="{FB1D0C23-6206-458A-AD6E-B445A0AD573D}" type="sibTrans" cxnId="{893A7672-FB0B-44EB-A31E-8AFC66738CFC}">
      <dgm:prSet/>
      <dgm:spPr/>
      <dgm:t>
        <a:bodyPr/>
        <a:lstStyle/>
        <a:p>
          <a:endParaRPr lang="en-US"/>
        </a:p>
      </dgm:t>
    </dgm:pt>
    <dgm:pt modelId="{25B0819E-DDAD-45E2-BF24-0DA6E0497F92}">
      <dgm:prSet custT="1"/>
      <dgm:spPr/>
      <dgm:t>
        <a:bodyPr/>
        <a:lstStyle/>
        <a:p>
          <a:pPr rtl="0"/>
          <a:r>
            <a:rPr lang="en-US" sz="3200" smtClean="0"/>
            <a:t>Proper conduct and supervision of the ODEL programmes </a:t>
          </a:r>
          <a:endParaRPr lang="en-US" sz="3200" dirty="0"/>
        </a:p>
      </dgm:t>
    </dgm:pt>
    <dgm:pt modelId="{923C7F06-FC4E-41A6-965F-1FF7D8566168}" type="parTrans" cxnId="{2B9DA62E-66D9-493C-8E7A-A0B8814D1E7E}">
      <dgm:prSet/>
      <dgm:spPr/>
      <dgm:t>
        <a:bodyPr/>
        <a:lstStyle/>
        <a:p>
          <a:endParaRPr lang="en-US"/>
        </a:p>
      </dgm:t>
    </dgm:pt>
    <dgm:pt modelId="{90161E3A-C3A4-4A87-80F3-5E2FD61BE38D}" type="sibTrans" cxnId="{2B9DA62E-66D9-493C-8E7A-A0B8814D1E7E}">
      <dgm:prSet/>
      <dgm:spPr/>
      <dgm:t>
        <a:bodyPr/>
        <a:lstStyle/>
        <a:p>
          <a:endParaRPr lang="en-US"/>
        </a:p>
      </dgm:t>
    </dgm:pt>
    <dgm:pt modelId="{1DEF2381-3789-4406-95C1-002B42532FCF}" type="pres">
      <dgm:prSet presAssocID="{9E4B823A-34DB-48E3-9502-6CBE162853C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81CE83-3322-4835-822C-9A0B0AE9C5C0}" type="pres">
      <dgm:prSet presAssocID="{0FBF14C4-DAEA-4E1E-AADB-17FDB51BEE9A}" presName="composite" presStyleCnt="0"/>
      <dgm:spPr/>
    </dgm:pt>
    <dgm:pt modelId="{F84039AD-6710-424E-83A5-B392F9F50300}" type="pres">
      <dgm:prSet presAssocID="{0FBF14C4-DAEA-4E1E-AADB-17FDB51BEE9A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4D01563-EAB7-4B8C-AB65-9F4A3ED29CAC}" type="pres">
      <dgm:prSet presAssocID="{0FBF14C4-DAEA-4E1E-AADB-17FDB51BEE9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0E73A-82BE-4871-8809-69596F1F99D5}" type="pres">
      <dgm:prSet presAssocID="{87439B9C-0E0F-438B-B745-531AE5F8F6AE}" presName="spacing" presStyleCnt="0"/>
      <dgm:spPr/>
    </dgm:pt>
    <dgm:pt modelId="{5C5181A8-0331-4598-90E7-E164C874AA14}" type="pres">
      <dgm:prSet presAssocID="{D131D9B7-6E71-4A9B-9018-F3AB76205AE3}" presName="composite" presStyleCnt="0"/>
      <dgm:spPr/>
    </dgm:pt>
    <dgm:pt modelId="{BA9D40C7-6520-4471-B857-FC4262232C5F}" type="pres">
      <dgm:prSet presAssocID="{D131D9B7-6E71-4A9B-9018-F3AB76205AE3}" presName="imgShp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7CB96D9-29B0-4B19-A121-47C0E6BD6D80}" type="pres">
      <dgm:prSet presAssocID="{D131D9B7-6E71-4A9B-9018-F3AB76205AE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5BC10-7457-4283-9629-B7864E2BE95F}" type="pres">
      <dgm:prSet presAssocID="{FB1D0C23-6206-458A-AD6E-B445A0AD573D}" presName="spacing" presStyleCnt="0"/>
      <dgm:spPr/>
    </dgm:pt>
    <dgm:pt modelId="{31423993-19C1-4B4D-AAD2-B0F8C5F88736}" type="pres">
      <dgm:prSet presAssocID="{25B0819E-DDAD-45E2-BF24-0DA6E0497F92}" presName="composite" presStyleCnt="0"/>
      <dgm:spPr/>
    </dgm:pt>
    <dgm:pt modelId="{A706F779-86A1-460E-B392-DEAF3E7794D0}" type="pres">
      <dgm:prSet presAssocID="{25B0819E-DDAD-45E2-BF24-0DA6E0497F92}" presName="imgShp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5D6A41-9EA9-4DDE-B8DF-A802F509E9EC}" type="pres">
      <dgm:prSet presAssocID="{25B0819E-DDAD-45E2-BF24-0DA6E0497F92}" presName="txShp" presStyleLbl="node1" presStyleIdx="2" presStyleCnt="3" custScaleX="99123" custScaleY="93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3A7672-FB0B-44EB-A31E-8AFC66738CFC}" srcId="{9E4B823A-34DB-48E3-9502-6CBE162853C3}" destId="{D131D9B7-6E71-4A9B-9018-F3AB76205AE3}" srcOrd="1" destOrd="0" parTransId="{373541C4-E825-46C4-BF30-E54FB0B5CAE6}" sibTransId="{FB1D0C23-6206-458A-AD6E-B445A0AD573D}"/>
    <dgm:cxn modelId="{7DA82C52-881F-477D-9E0E-6181E7375690}" type="presOf" srcId="{9E4B823A-34DB-48E3-9502-6CBE162853C3}" destId="{1DEF2381-3789-4406-95C1-002B42532FCF}" srcOrd="0" destOrd="0" presId="urn:microsoft.com/office/officeart/2005/8/layout/vList3"/>
    <dgm:cxn modelId="{5FC74F8D-498C-4322-82F9-CFD3E3EE5547}" type="presOf" srcId="{25B0819E-DDAD-45E2-BF24-0DA6E0497F92}" destId="{985D6A41-9EA9-4DDE-B8DF-A802F509E9EC}" srcOrd="0" destOrd="0" presId="urn:microsoft.com/office/officeart/2005/8/layout/vList3"/>
    <dgm:cxn modelId="{37949B4F-343A-46B4-B167-7B253B521386}" type="presOf" srcId="{0FBF14C4-DAEA-4E1E-AADB-17FDB51BEE9A}" destId="{44D01563-EAB7-4B8C-AB65-9F4A3ED29CAC}" srcOrd="0" destOrd="0" presId="urn:microsoft.com/office/officeart/2005/8/layout/vList3"/>
    <dgm:cxn modelId="{1E4C1B05-F8A3-45E4-A34A-93400C248492}" type="presOf" srcId="{D131D9B7-6E71-4A9B-9018-F3AB76205AE3}" destId="{C7CB96D9-29B0-4B19-A121-47C0E6BD6D80}" srcOrd="0" destOrd="0" presId="urn:microsoft.com/office/officeart/2005/8/layout/vList3"/>
    <dgm:cxn modelId="{C9907D67-65FE-4233-AAD7-22CFE42D921E}" srcId="{9E4B823A-34DB-48E3-9502-6CBE162853C3}" destId="{0FBF14C4-DAEA-4E1E-AADB-17FDB51BEE9A}" srcOrd="0" destOrd="0" parTransId="{95482A47-60F1-4565-9CFA-C52329BC5703}" sibTransId="{87439B9C-0E0F-438B-B745-531AE5F8F6AE}"/>
    <dgm:cxn modelId="{2B9DA62E-66D9-493C-8E7A-A0B8814D1E7E}" srcId="{9E4B823A-34DB-48E3-9502-6CBE162853C3}" destId="{25B0819E-DDAD-45E2-BF24-0DA6E0497F92}" srcOrd="2" destOrd="0" parTransId="{923C7F06-FC4E-41A6-965F-1FF7D8566168}" sibTransId="{90161E3A-C3A4-4A87-80F3-5E2FD61BE38D}"/>
    <dgm:cxn modelId="{26C63DD9-BF3A-4C86-9B4A-C6B28413613E}" type="presParOf" srcId="{1DEF2381-3789-4406-95C1-002B42532FCF}" destId="{0481CE83-3322-4835-822C-9A0B0AE9C5C0}" srcOrd="0" destOrd="0" presId="urn:microsoft.com/office/officeart/2005/8/layout/vList3"/>
    <dgm:cxn modelId="{EEE68BEE-EA72-4996-84B6-FB0A135B157E}" type="presParOf" srcId="{0481CE83-3322-4835-822C-9A0B0AE9C5C0}" destId="{F84039AD-6710-424E-83A5-B392F9F50300}" srcOrd="0" destOrd="0" presId="urn:microsoft.com/office/officeart/2005/8/layout/vList3"/>
    <dgm:cxn modelId="{07C58A75-034B-4655-97BB-88BFA13B2BE2}" type="presParOf" srcId="{0481CE83-3322-4835-822C-9A0B0AE9C5C0}" destId="{44D01563-EAB7-4B8C-AB65-9F4A3ED29CAC}" srcOrd="1" destOrd="0" presId="urn:microsoft.com/office/officeart/2005/8/layout/vList3"/>
    <dgm:cxn modelId="{5855C755-EFD9-4A64-9AA1-9267E895F769}" type="presParOf" srcId="{1DEF2381-3789-4406-95C1-002B42532FCF}" destId="{DBD0E73A-82BE-4871-8809-69596F1F99D5}" srcOrd="1" destOrd="0" presId="urn:microsoft.com/office/officeart/2005/8/layout/vList3"/>
    <dgm:cxn modelId="{510E52D5-1F11-4F6F-BFA5-1DED3B52656D}" type="presParOf" srcId="{1DEF2381-3789-4406-95C1-002B42532FCF}" destId="{5C5181A8-0331-4598-90E7-E164C874AA14}" srcOrd="2" destOrd="0" presId="urn:microsoft.com/office/officeart/2005/8/layout/vList3"/>
    <dgm:cxn modelId="{37BF857B-63A1-4073-AC0E-D3FB8C9D4B73}" type="presParOf" srcId="{5C5181A8-0331-4598-90E7-E164C874AA14}" destId="{BA9D40C7-6520-4471-B857-FC4262232C5F}" srcOrd="0" destOrd="0" presId="urn:microsoft.com/office/officeart/2005/8/layout/vList3"/>
    <dgm:cxn modelId="{41704941-3CE9-4762-9FDB-9E0E39CF531B}" type="presParOf" srcId="{5C5181A8-0331-4598-90E7-E164C874AA14}" destId="{C7CB96D9-29B0-4B19-A121-47C0E6BD6D80}" srcOrd="1" destOrd="0" presId="urn:microsoft.com/office/officeart/2005/8/layout/vList3"/>
    <dgm:cxn modelId="{D96D540C-2927-4616-9D77-ADA10FA85FC5}" type="presParOf" srcId="{1DEF2381-3789-4406-95C1-002B42532FCF}" destId="{DC15BC10-7457-4283-9629-B7864E2BE95F}" srcOrd="3" destOrd="0" presId="urn:microsoft.com/office/officeart/2005/8/layout/vList3"/>
    <dgm:cxn modelId="{0C6BAA96-B475-40B9-8F87-EDB284D26762}" type="presParOf" srcId="{1DEF2381-3789-4406-95C1-002B42532FCF}" destId="{31423993-19C1-4B4D-AAD2-B0F8C5F88736}" srcOrd="4" destOrd="0" presId="urn:microsoft.com/office/officeart/2005/8/layout/vList3"/>
    <dgm:cxn modelId="{32A9476F-AB2D-4AB1-A00D-F0475B021C6F}" type="presParOf" srcId="{31423993-19C1-4B4D-AAD2-B0F8C5F88736}" destId="{A706F779-86A1-460E-B392-DEAF3E7794D0}" srcOrd="0" destOrd="0" presId="urn:microsoft.com/office/officeart/2005/8/layout/vList3"/>
    <dgm:cxn modelId="{58EA29B8-478A-4684-8B12-6D54E3D0D08F}" type="presParOf" srcId="{31423993-19C1-4B4D-AAD2-B0F8C5F88736}" destId="{985D6A41-9EA9-4DDE-B8DF-A802F509E9E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4B823A-34DB-48E3-9502-6CBE162853C3}" type="doc">
      <dgm:prSet loTypeId="urn:microsoft.com/office/officeart/2005/8/layout/vList3" loCatId="pictur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FBF14C4-DAEA-4E1E-AADB-17FDB51BEE9A}">
      <dgm:prSet custT="1"/>
      <dgm:spPr/>
      <dgm:t>
        <a:bodyPr/>
        <a:lstStyle/>
        <a:p>
          <a:pPr rtl="0"/>
          <a:r>
            <a:rPr lang="en-US" sz="3200" dirty="0" smtClean="0"/>
            <a:t>Maintenance of education standards and implementation of quality assurance mechanisms. </a:t>
          </a:r>
          <a:endParaRPr lang="en-US" sz="3200" dirty="0"/>
        </a:p>
      </dgm:t>
    </dgm:pt>
    <dgm:pt modelId="{95482A47-60F1-4565-9CFA-C52329BC5703}" type="parTrans" cxnId="{C9907D67-65FE-4233-AAD7-22CFE42D921E}">
      <dgm:prSet/>
      <dgm:spPr/>
      <dgm:t>
        <a:bodyPr/>
        <a:lstStyle/>
        <a:p>
          <a:endParaRPr lang="en-US"/>
        </a:p>
      </dgm:t>
    </dgm:pt>
    <dgm:pt modelId="{87439B9C-0E0F-438B-B745-531AE5F8F6AE}" type="sibTrans" cxnId="{C9907D67-65FE-4233-AAD7-22CFE42D921E}">
      <dgm:prSet/>
      <dgm:spPr/>
      <dgm:t>
        <a:bodyPr/>
        <a:lstStyle/>
        <a:p>
          <a:endParaRPr lang="en-US"/>
        </a:p>
      </dgm:t>
    </dgm:pt>
    <dgm:pt modelId="{CE686843-C986-44F9-8C96-80FF2C57AD6A}">
      <dgm:prSet custT="1"/>
      <dgm:spPr/>
      <dgm:t>
        <a:bodyPr/>
        <a:lstStyle/>
        <a:p>
          <a:pPr rtl="0"/>
          <a:r>
            <a:rPr lang="en-US" sz="3200" dirty="0" smtClean="0"/>
            <a:t>Admission of students in ODEL</a:t>
          </a:r>
          <a:r>
            <a:rPr lang="en-US" sz="2300" dirty="0" smtClean="0"/>
            <a:t> </a:t>
          </a:r>
          <a:endParaRPr lang="en-US" sz="2300" dirty="0"/>
        </a:p>
      </dgm:t>
    </dgm:pt>
    <dgm:pt modelId="{0EB2AB84-3357-46A3-93AD-15FACF43A0DE}" type="parTrans" cxnId="{B455AFBC-F886-4D61-9DBE-77AE4B6A56FC}">
      <dgm:prSet/>
      <dgm:spPr/>
      <dgm:t>
        <a:bodyPr/>
        <a:lstStyle/>
        <a:p>
          <a:endParaRPr lang="en-US"/>
        </a:p>
      </dgm:t>
    </dgm:pt>
    <dgm:pt modelId="{1B882BBF-C04D-41B2-8745-E09D3F6507C3}" type="sibTrans" cxnId="{B455AFBC-F886-4D61-9DBE-77AE4B6A56FC}">
      <dgm:prSet/>
      <dgm:spPr/>
      <dgm:t>
        <a:bodyPr/>
        <a:lstStyle/>
        <a:p>
          <a:endParaRPr lang="en-US"/>
        </a:p>
      </dgm:t>
    </dgm:pt>
    <dgm:pt modelId="{25B0819E-DDAD-45E2-BF24-0DA6E0497F92}">
      <dgm:prSet custT="1"/>
      <dgm:spPr/>
      <dgm:t>
        <a:bodyPr/>
        <a:lstStyle/>
        <a:p>
          <a:pPr rtl="0"/>
          <a:r>
            <a:rPr lang="en-US" sz="3200" dirty="0" smtClean="0"/>
            <a:t>General welfare and discipline of the students </a:t>
          </a:r>
          <a:endParaRPr lang="en-US" sz="3200" dirty="0"/>
        </a:p>
      </dgm:t>
    </dgm:pt>
    <dgm:pt modelId="{90161E3A-C3A4-4A87-80F3-5E2FD61BE38D}" type="sibTrans" cxnId="{2B9DA62E-66D9-493C-8E7A-A0B8814D1E7E}">
      <dgm:prSet/>
      <dgm:spPr/>
      <dgm:t>
        <a:bodyPr/>
        <a:lstStyle/>
        <a:p>
          <a:endParaRPr lang="en-US"/>
        </a:p>
      </dgm:t>
    </dgm:pt>
    <dgm:pt modelId="{923C7F06-FC4E-41A6-965F-1FF7D8566168}" type="parTrans" cxnId="{2B9DA62E-66D9-493C-8E7A-A0B8814D1E7E}">
      <dgm:prSet/>
      <dgm:spPr/>
      <dgm:t>
        <a:bodyPr/>
        <a:lstStyle/>
        <a:p>
          <a:endParaRPr lang="en-US"/>
        </a:p>
      </dgm:t>
    </dgm:pt>
    <dgm:pt modelId="{1DEF2381-3789-4406-95C1-002B42532FCF}" type="pres">
      <dgm:prSet presAssocID="{9E4B823A-34DB-48E3-9502-6CBE162853C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81CE83-3322-4835-822C-9A0B0AE9C5C0}" type="pres">
      <dgm:prSet presAssocID="{0FBF14C4-DAEA-4E1E-AADB-17FDB51BEE9A}" presName="composite" presStyleCnt="0"/>
      <dgm:spPr/>
    </dgm:pt>
    <dgm:pt modelId="{F84039AD-6710-424E-83A5-B392F9F50300}" type="pres">
      <dgm:prSet presAssocID="{0FBF14C4-DAEA-4E1E-AADB-17FDB51BEE9A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4D01563-EAB7-4B8C-AB65-9F4A3ED29CAC}" type="pres">
      <dgm:prSet presAssocID="{0FBF14C4-DAEA-4E1E-AADB-17FDB51BEE9A}" presName="txShp" presStyleLbl="node1" presStyleIdx="0" presStyleCnt="3" custScaleY="1598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0E73A-82BE-4871-8809-69596F1F99D5}" type="pres">
      <dgm:prSet presAssocID="{87439B9C-0E0F-438B-B745-531AE5F8F6AE}" presName="spacing" presStyleCnt="0"/>
      <dgm:spPr/>
    </dgm:pt>
    <dgm:pt modelId="{817393E5-9310-4813-9325-BA473BB9C80D}" type="pres">
      <dgm:prSet presAssocID="{CE686843-C986-44F9-8C96-80FF2C57AD6A}" presName="composite" presStyleCnt="0"/>
      <dgm:spPr/>
    </dgm:pt>
    <dgm:pt modelId="{92B55103-9C82-459A-A00F-FF6860B64F50}" type="pres">
      <dgm:prSet presAssocID="{CE686843-C986-44F9-8C96-80FF2C57AD6A}" presName="imgShp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89273A3-3A97-4808-8E9D-06306ECD3258}" type="pres">
      <dgm:prSet presAssocID="{CE686843-C986-44F9-8C96-80FF2C57AD6A}" presName="txShp" presStyleLbl="node1" presStyleIdx="1" presStyleCnt="3" custScaleY="81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293D9F-21A6-489C-A1B1-917B17781DE9}" type="pres">
      <dgm:prSet presAssocID="{1B882BBF-C04D-41B2-8745-E09D3F6507C3}" presName="spacing" presStyleCnt="0"/>
      <dgm:spPr/>
    </dgm:pt>
    <dgm:pt modelId="{31423993-19C1-4B4D-AAD2-B0F8C5F88736}" type="pres">
      <dgm:prSet presAssocID="{25B0819E-DDAD-45E2-BF24-0DA6E0497F92}" presName="composite" presStyleCnt="0"/>
      <dgm:spPr/>
    </dgm:pt>
    <dgm:pt modelId="{A706F779-86A1-460E-B392-DEAF3E7794D0}" type="pres">
      <dgm:prSet presAssocID="{25B0819E-DDAD-45E2-BF24-0DA6E0497F92}" presName="imgShp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5D6A41-9EA9-4DDE-B8DF-A802F509E9EC}" type="pres">
      <dgm:prSet presAssocID="{25B0819E-DDAD-45E2-BF24-0DA6E0497F92}" presName="txShp" presStyleLbl="node1" presStyleIdx="2" presStyleCnt="3" custScaleX="99123" custScaleY="1297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F40BB1-66C4-4478-93D1-B332200321D0}" type="presOf" srcId="{CE686843-C986-44F9-8C96-80FF2C57AD6A}" destId="{689273A3-3A97-4808-8E9D-06306ECD3258}" srcOrd="0" destOrd="0" presId="urn:microsoft.com/office/officeart/2005/8/layout/vList3"/>
    <dgm:cxn modelId="{17615746-C624-4C93-9827-DC9A4023014F}" type="presOf" srcId="{25B0819E-DDAD-45E2-BF24-0DA6E0497F92}" destId="{985D6A41-9EA9-4DDE-B8DF-A802F509E9EC}" srcOrd="0" destOrd="0" presId="urn:microsoft.com/office/officeart/2005/8/layout/vList3"/>
    <dgm:cxn modelId="{E055C28C-947D-474A-AE5A-485222CA8DB1}" type="presOf" srcId="{0FBF14C4-DAEA-4E1E-AADB-17FDB51BEE9A}" destId="{44D01563-EAB7-4B8C-AB65-9F4A3ED29CAC}" srcOrd="0" destOrd="0" presId="urn:microsoft.com/office/officeart/2005/8/layout/vList3"/>
    <dgm:cxn modelId="{B64572B8-4EE8-4690-8823-746BAB45DF5D}" type="presOf" srcId="{9E4B823A-34DB-48E3-9502-6CBE162853C3}" destId="{1DEF2381-3789-4406-95C1-002B42532FCF}" srcOrd="0" destOrd="0" presId="urn:microsoft.com/office/officeart/2005/8/layout/vList3"/>
    <dgm:cxn modelId="{C9907D67-65FE-4233-AAD7-22CFE42D921E}" srcId="{9E4B823A-34DB-48E3-9502-6CBE162853C3}" destId="{0FBF14C4-DAEA-4E1E-AADB-17FDB51BEE9A}" srcOrd="0" destOrd="0" parTransId="{95482A47-60F1-4565-9CFA-C52329BC5703}" sibTransId="{87439B9C-0E0F-438B-B745-531AE5F8F6AE}"/>
    <dgm:cxn modelId="{B455AFBC-F886-4D61-9DBE-77AE4B6A56FC}" srcId="{9E4B823A-34DB-48E3-9502-6CBE162853C3}" destId="{CE686843-C986-44F9-8C96-80FF2C57AD6A}" srcOrd="1" destOrd="0" parTransId="{0EB2AB84-3357-46A3-93AD-15FACF43A0DE}" sibTransId="{1B882BBF-C04D-41B2-8745-E09D3F6507C3}"/>
    <dgm:cxn modelId="{2B9DA62E-66D9-493C-8E7A-A0B8814D1E7E}" srcId="{9E4B823A-34DB-48E3-9502-6CBE162853C3}" destId="{25B0819E-DDAD-45E2-BF24-0DA6E0497F92}" srcOrd="2" destOrd="0" parTransId="{923C7F06-FC4E-41A6-965F-1FF7D8566168}" sibTransId="{90161E3A-C3A4-4A87-80F3-5E2FD61BE38D}"/>
    <dgm:cxn modelId="{B27E1D84-2921-4B03-A11F-827AF982AFF5}" type="presParOf" srcId="{1DEF2381-3789-4406-95C1-002B42532FCF}" destId="{0481CE83-3322-4835-822C-9A0B0AE9C5C0}" srcOrd="0" destOrd="0" presId="urn:microsoft.com/office/officeart/2005/8/layout/vList3"/>
    <dgm:cxn modelId="{1A133DE6-F703-4A29-BF3B-CCB771527D34}" type="presParOf" srcId="{0481CE83-3322-4835-822C-9A0B0AE9C5C0}" destId="{F84039AD-6710-424E-83A5-B392F9F50300}" srcOrd="0" destOrd="0" presId="urn:microsoft.com/office/officeart/2005/8/layout/vList3"/>
    <dgm:cxn modelId="{D23BDFAE-7CD1-4079-B0C8-3C973EF0FA21}" type="presParOf" srcId="{0481CE83-3322-4835-822C-9A0B0AE9C5C0}" destId="{44D01563-EAB7-4B8C-AB65-9F4A3ED29CAC}" srcOrd="1" destOrd="0" presId="urn:microsoft.com/office/officeart/2005/8/layout/vList3"/>
    <dgm:cxn modelId="{FFCA3C7D-FC28-49CB-A0B7-CC858742FC29}" type="presParOf" srcId="{1DEF2381-3789-4406-95C1-002B42532FCF}" destId="{DBD0E73A-82BE-4871-8809-69596F1F99D5}" srcOrd="1" destOrd="0" presId="urn:microsoft.com/office/officeart/2005/8/layout/vList3"/>
    <dgm:cxn modelId="{CC408B85-F7A0-4BF1-BD45-68C85315B174}" type="presParOf" srcId="{1DEF2381-3789-4406-95C1-002B42532FCF}" destId="{817393E5-9310-4813-9325-BA473BB9C80D}" srcOrd="2" destOrd="0" presId="urn:microsoft.com/office/officeart/2005/8/layout/vList3"/>
    <dgm:cxn modelId="{64850723-F228-46DC-87FB-FDFD92F90E30}" type="presParOf" srcId="{817393E5-9310-4813-9325-BA473BB9C80D}" destId="{92B55103-9C82-459A-A00F-FF6860B64F50}" srcOrd="0" destOrd="0" presId="urn:microsoft.com/office/officeart/2005/8/layout/vList3"/>
    <dgm:cxn modelId="{6DDD8A9A-625A-483E-904D-3450203D486A}" type="presParOf" srcId="{817393E5-9310-4813-9325-BA473BB9C80D}" destId="{689273A3-3A97-4808-8E9D-06306ECD3258}" srcOrd="1" destOrd="0" presId="urn:microsoft.com/office/officeart/2005/8/layout/vList3"/>
    <dgm:cxn modelId="{F00651F6-9C30-4975-9169-435284DA6103}" type="presParOf" srcId="{1DEF2381-3789-4406-95C1-002B42532FCF}" destId="{75293D9F-21A6-489C-A1B1-917B17781DE9}" srcOrd="3" destOrd="0" presId="urn:microsoft.com/office/officeart/2005/8/layout/vList3"/>
    <dgm:cxn modelId="{28D22552-54BF-49BC-B089-D5F347256769}" type="presParOf" srcId="{1DEF2381-3789-4406-95C1-002B42532FCF}" destId="{31423993-19C1-4B4D-AAD2-B0F8C5F88736}" srcOrd="4" destOrd="0" presId="urn:microsoft.com/office/officeart/2005/8/layout/vList3"/>
    <dgm:cxn modelId="{B83BB5B1-54D5-4079-A776-1B7EEF8DA1E3}" type="presParOf" srcId="{31423993-19C1-4B4D-AAD2-B0F8C5F88736}" destId="{A706F779-86A1-460E-B392-DEAF3E7794D0}" srcOrd="0" destOrd="0" presId="urn:microsoft.com/office/officeart/2005/8/layout/vList3"/>
    <dgm:cxn modelId="{EB0C7E4A-145F-4279-89D1-161A65A2AF76}" type="presParOf" srcId="{31423993-19C1-4B4D-AAD2-B0F8C5F88736}" destId="{985D6A41-9EA9-4DDE-B8DF-A802F509E9E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B7908-9387-40D9-96EF-19088AC48814}">
      <dsp:nvSpPr>
        <dsp:cNvPr id="0" name=""/>
        <dsp:cNvSpPr/>
      </dsp:nvSpPr>
      <dsp:spPr>
        <a:xfrm rot="10800000">
          <a:off x="1192785" y="29"/>
          <a:ext cx="3980453" cy="76075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473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1. Introduction</a:t>
          </a:r>
          <a:endParaRPr lang="en-US" sz="2400" kern="1200" dirty="0"/>
        </a:p>
      </dsp:txBody>
      <dsp:txXfrm rot="10800000">
        <a:off x="1382974" y="29"/>
        <a:ext cx="3790264" cy="760758"/>
      </dsp:txXfrm>
    </dsp:sp>
    <dsp:sp modelId="{96F50586-B981-444D-A1AA-9E8A6A7ED10C}">
      <dsp:nvSpPr>
        <dsp:cNvPr id="0" name=""/>
        <dsp:cNvSpPr/>
      </dsp:nvSpPr>
      <dsp:spPr>
        <a:xfrm>
          <a:off x="812405" y="29"/>
          <a:ext cx="760758" cy="7607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B12EE-D55A-47A6-A4AE-7CCDF69257EA}">
      <dsp:nvSpPr>
        <dsp:cNvPr id="0" name=""/>
        <dsp:cNvSpPr/>
      </dsp:nvSpPr>
      <dsp:spPr>
        <a:xfrm rot="10800000">
          <a:off x="1192785" y="987880"/>
          <a:ext cx="3980453" cy="76075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473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2. Responsibilities of ODeL</a:t>
          </a:r>
          <a:endParaRPr lang="en-US" sz="2400" kern="1200" dirty="0"/>
        </a:p>
      </dsp:txBody>
      <dsp:txXfrm rot="10800000">
        <a:off x="1382974" y="987880"/>
        <a:ext cx="3790264" cy="760758"/>
      </dsp:txXfrm>
    </dsp:sp>
    <dsp:sp modelId="{20E5520B-82D2-4773-BF14-E3234956D0D4}">
      <dsp:nvSpPr>
        <dsp:cNvPr id="0" name=""/>
        <dsp:cNvSpPr/>
      </dsp:nvSpPr>
      <dsp:spPr>
        <a:xfrm>
          <a:off x="812405" y="987880"/>
          <a:ext cx="760758" cy="7607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1E8CB-315B-4253-970E-BAF9EDD480A7}">
      <dsp:nvSpPr>
        <dsp:cNvPr id="0" name=""/>
        <dsp:cNvSpPr/>
      </dsp:nvSpPr>
      <dsp:spPr>
        <a:xfrm rot="10800000">
          <a:off x="1192785" y="1975730"/>
          <a:ext cx="3980453" cy="76075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3. Unpacking key terminologies</a:t>
          </a:r>
          <a:endParaRPr lang="en-US" sz="2400" b="1" kern="1200" dirty="0"/>
        </a:p>
      </dsp:txBody>
      <dsp:txXfrm rot="10800000">
        <a:off x="1382974" y="1975730"/>
        <a:ext cx="3790264" cy="760758"/>
      </dsp:txXfrm>
    </dsp:sp>
    <dsp:sp modelId="{750F6515-189E-41A2-908A-D566FF2B51DF}">
      <dsp:nvSpPr>
        <dsp:cNvPr id="0" name=""/>
        <dsp:cNvSpPr/>
      </dsp:nvSpPr>
      <dsp:spPr>
        <a:xfrm>
          <a:off x="812405" y="1975730"/>
          <a:ext cx="760758" cy="760758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5D3003-DE83-45A5-BBEA-39616F52639C}">
      <dsp:nvSpPr>
        <dsp:cNvPr id="0" name=""/>
        <dsp:cNvSpPr/>
      </dsp:nvSpPr>
      <dsp:spPr>
        <a:xfrm rot="10800000">
          <a:off x="1192785" y="2963581"/>
          <a:ext cx="3980453" cy="76075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473" tIns="114300" rIns="21336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4. </a:t>
          </a:r>
          <a:r>
            <a:rPr lang="en-US" sz="2400" b="1" kern="1200" dirty="0" smtClean="0"/>
            <a:t>Actualizing </a:t>
          </a:r>
          <a:r>
            <a:rPr lang="en-US" sz="2400" b="1" kern="1200" dirty="0" err="1" smtClean="0"/>
            <a:t>ODeL’S</a:t>
          </a:r>
          <a:r>
            <a:rPr lang="en-US" sz="2400" b="1" kern="1200" dirty="0" smtClean="0"/>
            <a:t> Strategy</a:t>
          </a:r>
          <a:endParaRPr lang="en-US" sz="2400" kern="1200" dirty="0"/>
        </a:p>
      </dsp:txBody>
      <dsp:txXfrm rot="10800000">
        <a:off x="1382974" y="2963581"/>
        <a:ext cx="3790264" cy="760758"/>
      </dsp:txXfrm>
    </dsp:sp>
    <dsp:sp modelId="{9670AE85-6FD0-4BC5-BF18-36CA53119066}">
      <dsp:nvSpPr>
        <dsp:cNvPr id="0" name=""/>
        <dsp:cNvSpPr/>
      </dsp:nvSpPr>
      <dsp:spPr>
        <a:xfrm>
          <a:off x="812405" y="2963581"/>
          <a:ext cx="760758" cy="7607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7DF5F-B726-4C32-9CAB-144466334850}">
      <dsp:nvSpPr>
        <dsp:cNvPr id="0" name=""/>
        <dsp:cNvSpPr/>
      </dsp:nvSpPr>
      <dsp:spPr>
        <a:xfrm rot="10800000">
          <a:off x="1192785" y="3951431"/>
          <a:ext cx="3980453" cy="76075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473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5. </a:t>
          </a:r>
          <a:r>
            <a:rPr lang="en-US" sz="2400" b="1" kern="1200" dirty="0" smtClean="0"/>
            <a:t>The big appeal</a:t>
          </a:r>
          <a:endParaRPr lang="en-US" sz="2400" kern="1200" dirty="0"/>
        </a:p>
      </dsp:txBody>
      <dsp:txXfrm rot="10800000">
        <a:off x="1382974" y="3951431"/>
        <a:ext cx="3790264" cy="760758"/>
      </dsp:txXfrm>
    </dsp:sp>
    <dsp:sp modelId="{30AA7136-885B-41B1-82EA-7FFE8B7331F8}">
      <dsp:nvSpPr>
        <dsp:cNvPr id="0" name=""/>
        <dsp:cNvSpPr/>
      </dsp:nvSpPr>
      <dsp:spPr>
        <a:xfrm>
          <a:off x="812405" y="3951431"/>
          <a:ext cx="760758" cy="7607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01563-EAB7-4B8C-AB65-9F4A3ED29CAC}">
      <dsp:nvSpPr>
        <dsp:cNvPr id="0" name=""/>
        <dsp:cNvSpPr/>
      </dsp:nvSpPr>
      <dsp:spPr>
        <a:xfrm rot="10800000">
          <a:off x="2317307" y="3451"/>
          <a:ext cx="7973641" cy="1235635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4881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Coordination of the syllabi and regulations of the ODEL programmes</a:t>
          </a:r>
          <a:endParaRPr lang="en-US" sz="3200" kern="1200" dirty="0"/>
        </a:p>
      </dsp:txBody>
      <dsp:txXfrm rot="10800000">
        <a:off x="2626216" y="3451"/>
        <a:ext cx="7664732" cy="1235635"/>
      </dsp:txXfrm>
    </dsp:sp>
    <dsp:sp modelId="{F84039AD-6710-424E-83A5-B392F9F50300}">
      <dsp:nvSpPr>
        <dsp:cNvPr id="0" name=""/>
        <dsp:cNvSpPr/>
      </dsp:nvSpPr>
      <dsp:spPr>
        <a:xfrm>
          <a:off x="1699489" y="3451"/>
          <a:ext cx="1235635" cy="12356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B96D9-29B0-4B19-A121-47C0E6BD6D80}">
      <dsp:nvSpPr>
        <dsp:cNvPr id="0" name=""/>
        <dsp:cNvSpPr/>
      </dsp:nvSpPr>
      <dsp:spPr>
        <a:xfrm rot="10800000">
          <a:off x="2317307" y="1576609"/>
          <a:ext cx="7973641" cy="1235635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4881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Administration and processing of examinations</a:t>
          </a:r>
          <a:endParaRPr lang="en-US" sz="3200" kern="1200" dirty="0"/>
        </a:p>
      </dsp:txBody>
      <dsp:txXfrm rot="10800000">
        <a:off x="2626216" y="1576609"/>
        <a:ext cx="7664732" cy="1235635"/>
      </dsp:txXfrm>
    </dsp:sp>
    <dsp:sp modelId="{BA9D40C7-6520-4471-B857-FC4262232C5F}">
      <dsp:nvSpPr>
        <dsp:cNvPr id="0" name=""/>
        <dsp:cNvSpPr/>
      </dsp:nvSpPr>
      <dsp:spPr>
        <a:xfrm>
          <a:off x="1699489" y="1576609"/>
          <a:ext cx="1235635" cy="12356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D6A41-9EA9-4DDE-B8DF-A802F509E9EC}">
      <dsp:nvSpPr>
        <dsp:cNvPr id="0" name=""/>
        <dsp:cNvSpPr/>
      </dsp:nvSpPr>
      <dsp:spPr>
        <a:xfrm rot="10800000">
          <a:off x="2369754" y="3190889"/>
          <a:ext cx="7903713" cy="1153391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4881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Proper conduct and supervision of the ODEL programmes </a:t>
          </a:r>
          <a:endParaRPr lang="en-US" sz="3200" kern="1200" dirty="0"/>
        </a:p>
      </dsp:txBody>
      <dsp:txXfrm rot="10800000">
        <a:off x="2658102" y="3190889"/>
        <a:ext cx="7615365" cy="1153391"/>
      </dsp:txXfrm>
    </dsp:sp>
    <dsp:sp modelId="{A706F779-86A1-460E-B392-DEAF3E7794D0}">
      <dsp:nvSpPr>
        <dsp:cNvPr id="0" name=""/>
        <dsp:cNvSpPr/>
      </dsp:nvSpPr>
      <dsp:spPr>
        <a:xfrm>
          <a:off x="1716971" y="3149767"/>
          <a:ext cx="1235635" cy="12356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01563-EAB7-4B8C-AB65-9F4A3ED29CAC}">
      <dsp:nvSpPr>
        <dsp:cNvPr id="0" name=""/>
        <dsp:cNvSpPr/>
      </dsp:nvSpPr>
      <dsp:spPr>
        <a:xfrm rot="10800000">
          <a:off x="2255280" y="1210"/>
          <a:ext cx="7973641" cy="157828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472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Maintenance of education standards and implementation of quality assurance mechanisms. </a:t>
          </a:r>
          <a:endParaRPr lang="en-US" sz="3200" kern="1200" dirty="0"/>
        </a:p>
      </dsp:txBody>
      <dsp:txXfrm rot="10800000">
        <a:off x="2649851" y="1210"/>
        <a:ext cx="7579070" cy="1578286"/>
      </dsp:txXfrm>
    </dsp:sp>
    <dsp:sp modelId="{F84039AD-6710-424E-83A5-B392F9F50300}">
      <dsp:nvSpPr>
        <dsp:cNvPr id="0" name=""/>
        <dsp:cNvSpPr/>
      </dsp:nvSpPr>
      <dsp:spPr>
        <a:xfrm>
          <a:off x="1761516" y="296589"/>
          <a:ext cx="987527" cy="987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9273A3-3A97-4808-8E9D-06306ECD3258}">
      <dsp:nvSpPr>
        <dsp:cNvPr id="0" name=""/>
        <dsp:cNvSpPr/>
      </dsp:nvSpPr>
      <dsp:spPr>
        <a:xfrm rot="10800000">
          <a:off x="2255280" y="1939082"/>
          <a:ext cx="7973641" cy="807857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472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Admission of students in ODEL</a:t>
          </a:r>
          <a:r>
            <a:rPr lang="en-US" sz="2300" kern="1200" dirty="0" smtClean="0"/>
            <a:t> </a:t>
          </a:r>
          <a:endParaRPr lang="en-US" sz="2300" kern="1200" dirty="0"/>
        </a:p>
      </dsp:txBody>
      <dsp:txXfrm rot="10800000">
        <a:off x="2457244" y="1939082"/>
        <a:ext cx="7771677" cy="807857"/>
      </dsp:txXfrm>
    </dsp:sp>
    <dsp:sp modelId="{92B55103-9C82-459A-A00F-FF6860B64F50}">
      <dsp:nvSpPr>
        <dsp:cNvPr id="0" name=""/>
        <dsp:cNvSpPr/>
      </dsp:nvSpPr>
      <dsp:spPr>
        <a:xfrm>
          <a:off x="1761516" y="1849246"/>
          <a:ext cx="987527" cy="987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D6A41-9EA9-4DDE-B8DF-A802F509E9EC}">
      <dsp:nvSpPr>
        <dsp:cNvPr id="0" name=""/>
        <dsp:cNvSpPr/>
      </dsp:nvSpPr>
      <dsp:spPr>
        <a:xfrm rot="10800000">
          <a:off x="2307727" y="3106524"/>
          <a:ext cx="7903713" cy="128112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472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General welfare and discipline of the students </a:t>
          </a:r>
          <a:endParaRPr lang="en-US" sz="3200" kern="1200" dirty="0"/>
        </a:p>
      </dsp:txBody>
      <dsp:txXfrm rot="10800000">
        <a:off x="2628007" y="3106524"/>
        <a:ext cx="7583433" cy="1281120"/>
      </dsp:txXfrm>
    </dsp:sp>
    <dsp:sp modelId="{A706F779-86A1-460E-B392-DEAF3E7794D0}">
      <dsp:nvSpPr>
        <dsp:cNvPr id="0" name=""/>
        <dsp:cNvSpPr/>
      </dsp:nvSpPr>
      <dsp:spPr>
        <a:xfrm>
          <a:off x="1778998" y="3253320"/>
          <a:ext cx="987527" cy="987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smtClean="0"/>
              <a:t>Professor D.M Mutisya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69A2F6-1BD4-4B4D-B126-DCBA36BA7CC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E61259-AA0C-4B4A-A1A1-970038A04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020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smtClean="0"/>
              <a:t>Professor D.M Mutisya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B009F9F-FC98-4295-930F-4700F5C1F757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020EA5A-D2FF-43CB-908C-C09620396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58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73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9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CDCB-0E94-4A7E-BABF-6A5A1F336C15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9104-BAA2-493A-8E07-7EA127263075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Professor D.M Mutisya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4C0CA-64C0-4048-B5D6-1AF3FADE9B64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Professor D.M Mutisya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00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6835" y="5036335"/>
            <a:ext cx="2743200" cy="365125"/>
          </a:xfrm>
        </p:spPr>
        <p:txBody>
          <a:bodyPr/>
          <a:lstStyle/>
          <a:p>
            <a:fld id="{0E453834-A007-41DE-ABCF-457BC80F367E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3904" y="5366647"/>
            <a:ext cx="4114800" cy="365125"/>
          </a:xfrm>
        </p:spPr>
        <p:txBody>
          <a:bodyPr/>
          <a:lstStyle/>
          <a:p>
            <a:r>
              <a:rPr lang="en-US" smtClean="0"/>
              <a:t>Professor D.M Mutisya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9391" y="5036335"/>
            <a:ext cx="2743200" cy="365125"/>
          </a:xfrm>
        </p:spPr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65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B2FD-B5FD-4CDD-93DD-563738E5B48D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Professor D.M Mutisya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4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1630-0E9D-49DA-9312-A8A0CC3FCB8D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Professor D.M Mutisya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09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8F36-56FD-4803-941E-57047CF88170}" type="datetime1">
              <a:rPr lang="en-US" smtClean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Professor D.M Mutisya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48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9E5D-8422-41D3-B1B3-D4F04F37E314}" type="datetime1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Professor D.M Mutisya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9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F8F-4258-4C8E-9E8E-3B532E0EA184}" type="datetime1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Professor D.M Mutisya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74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06B0-CC44-4FA2-82E3-B00C539AD530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Professor D.M Mutisya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08F9-C501-4CFD-B1C0-C22972E7B9AA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Professor D.M Mutisya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D47F-8EA4-4792-ADAE-862F5A09A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86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0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2F28BA67-C4BD-4BC8-81AD-0888EF67A3E1}" type="datetime1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Professor D.M Mutisya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ISO 9001:2015 CERTIFIED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10" descr="kebs logo"/>
          <p:cNvPicPr/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461" y="6380101"/>
            <a:ext cx="394446" cy="3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655" y="6368635"/>
            <a:ext cx="448616" cy="35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/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816"/>
            <a:ext cx="838200" cy="61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 userDrawn="1"/>
        </p:nvSpPr>
        <p:spPr>
          <a:xfrm>
            <a:off x="8153400" y="6345980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FFC000"/>
                </a:solidFill>
              </a:rPr>
              <a:t>Arid to Green…Transforming Lives</a:t>
            </a:r>
            <a:endParaRPr lang="en-US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083" y="6240463"/>
            <a:ext cx="4495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Eastern Kenya University</a:t>
            </a:r>
          </a:p>
        </p:txBody>
      </p:sp>
    </p:spTree>
    <p:extLst>
      <p:ext uri="{BB962C8B-B14F-4D97-AF65-F5344CB8AC3E}">
        <p14:creationId xmlns:p14="http://schemas.microsoft.com/office/powerpoint/2010/main" val="3722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>
            <a:extLst>
              <a:ext uri="{FF2B5EF4-FFF2-40B4-BE49-F238E27FC236}">
                <a16:creationId xmlns="" xmlns:a16="http://schemas.microsoft.com/office/drawing/2014/main" id="{D9F26C96-355E-476D-9368-EC3E63756E1D}"/>
              </a:ext>
            </a:extLst>
          </p:cNvPr>
          <p:cNvSpPr txBox="1">
            <a:spLocks/>
          </p:cNvSpPr>
          <p:nvPr/>
        </p:nvSpPr>
        <p:spPr>
          <a:xfrm>
            <a:off x="1949931" y="5482033"/>
            <a:ext cx="7901610" cy="510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ED10B48-EC63-4440-8EAA-FEB433DF7D81}"/>
              </a:ext>
            </a:extLst>
          </p:cNvPr>
          <p:cNvSpPr txBox="1"/>
          <p:nvPr/>
        </p:nvSpPr>
        <p:spPr>
          <a:xfrm>
            <a:off x="575187" y="2201229"/>
            <a:ext cx="98519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Unveiling the progress of the Directorate of Open, Distance and E-Learning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(ODeL) in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SEKU.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4149" y="4503167"/>
            <a:ext cx="4131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Prof. Dorothy </a:t>
            </a:r>
            <a:r>
              <a:rPr lang="en-US" sz="2800" dirty="0" err="1" smtClean="0"/>
              <a:t>Mutisya</a:t>
            </a:r>
            <a:r>
              <a:rPr lang="en-US" sz="2800" dirty="0" smtClean="0"/>
              <a:t>, PhD</a:t>
            </a:r>
          </a:p>
          <a:p>
            <a:r>
              <a:rPr lang="en-US" sz="2800" b="1" u="sng" dirty="0" smtClean="0">
                <a:solidFill>
                  <a:srgbClr val="00B050"/>
                </a:solidFill>
              </a:rPr>
              <a:t>DIRECTOR, ODEL</a:t>
            </a:r>
            <a:endParaRPr lang="en-US" sz="2800" b="1" u="sng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2333" y="1474843"/>
            <a:ext cx="608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A Journey Through Innovation: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509" y="158653"/>
            <a:ext cx="6477000" cy="1061725"/>
          </a:xfrm>
        </p:spPr>
        <p:txBody>
          <a:bodyPr>
            <a:normAutofit/>
          </a:bodyPr>
          <a:lstStyle/>
          <a:p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RESPONSIBILITIES OF THE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DIRECTORATE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121408"/>
              </p:ext>
            </p:extLst>
          </p:nvPr>
        </p:nvGraphicFramePr>
        <p:xfrm>
          <a:off x="-1" y="1220378"/>
          <a:ext cx="11990439" cy="4388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11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532" y="147484"/>
            <a:ext cx="9309468" cy="53094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Examples of universities offering ODEL in Africa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422809"/>
              </p:ext>
            </p:extLst>
          </p:nvPr>
        </p:nvGraphicFramePr>
        <p:xfrm>
          <a:off x="315310" y="2030027"/>
          <a:ext cx="11719374" cy="38746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95393"/>
                <a:gridCol w="5223981"/>
              </a:tblGrid>
              <a:tr h="7656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University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Approx. Student Population</a:t>
                      </a:r>
                      <a:endParaRPr lang="en-US" sz="2800" dirty="0"/>
                    </a:p>
                  </a:txBody>
                  <a:tcPr/>
                </a:tc>
              </a:tr>
              <a:tr h="51282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University of South Africa (UNISA)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over 300,000</a:t>
                      </a:r>
                      <a:endParaRPr lang="en-US" sz="2800" dirty="0"/>
                    </a:p>
                  </a:txBody>
                  <a:tcPr/>
                </a:tc>
              </a:tr>
              <a:tr h="51282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 University of Tanzania (OUT)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Over 50,000</a:t>
                      </a:r>
                      <a:endParaRPr lang="en-US" sz="2800" dirty="0"/>
                    </a:p>
                  </a:txBody>
                  <a:tcPr/>
                </a:tc>
              </a:tr>
              <a:tr h="51282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The Open University of Mauritius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Over 10,000</a:t>
                      </a:r>
                      <a:endParaRPr lang="en-US" sz="2800" dirty="0"/>
                    </a:p>
                  </a:txBody>
                  <a:tcPr/>
                </a:tc>
              </a:tr>
              <a:tr h="51405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National Open University of Nigeria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over 500,000 </a:t>
                      </a:r>
                      <a:endParaRPr lang="en-US" sz="2800" dirty="0"/>
                    </a:p>
                  </a:txBody>
                  <a:tcPr/>
                </a:tc>
              </a:tr>
              <a:tr h="46106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University of Nairobi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Over 30,000</a:t>
                      </a:r>
                      <a:endParaRPr lang="en-US" sz="2800" dirty="0"/>
                    </a:p>
                  </a:txBody>
                  <a:tcPr/>
                </a:tc>
              </a:tr>
              <a:tr h="51282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South Eastern Kenya University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???????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5310" y="756742"/>
            <a:ext cx="11288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ODEL </a:t>
            </a:r>
            <a:r>
              <a:rPr lang="en-US" sz="2800" dirty="0"/>
              <a:t>is </a:t>
            </a:r>
            <a:r>
              <a:rPr lang="en-US" sz="2800" dirty="0" smtClean="0"/>
              <a:t>becoming an </a:t>
            </a:r>
            <a:r>
              <a:rPr lang="en-US" sz="2800" dirty="0"/>
              <a:t>increasingly popular mode of education in Africa and in the entire world.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3083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0172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Unpacking key terminologies: Open, Distance &amp; e-Learning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0717" y="1825625"/>
            <a:ext cx="11461531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dirty="0"/>
              <a:t>Open Learning 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Open learning involves short courses that are done without a prerequisite certificate.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Learners choose </a:t>
            </a:r>
            <a:r>
              <a:rPr lang="en-US" b="1" dirty="0">
                <a:solidFill>
                  <a:srgbClr val="FF0000"/>
                </a:solidFill>
              </a:rPr>
              <a:t>what</a:t>
            </a:r>
            <a:r>
              <a:rPr lang="en-US" dirty="0"/>
              <a:t>, </a:t>
            </a:r>
            <a:r>
              <a:rPr lang="en-US" b="1" dirty="0">
                <a:solidFill>
                  <a:srgbClr val="7030A0"/>
                </a:solidFill>
              </a:rPr>
              <a:t>when</a:t>
            </a:r>
            <a:r>
              <a:rPr lang="en-US" dirty="0"/>
              <a:t> and </a:t>
            </a:r>
            <a:r>
              <a:rPr lang="en-US" b="1" dirty="0">
                <a:solidFill>
                  <a:srgbClr val="00B050"/>
                </a:solidFill>
              </a:rPr>
              <a:t>how</a:t>
            </a:r>
            <a:r>
              <a:rPr lang="en-US" dirty="0"/>
              <a:t> they want to study.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It does not involve formal accreditation or assessment processes.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7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Unpacking key </a:t>
            </a:r>
            <a:r>
              <a:rPr lang="en-US" sz="3600" b="1" dirty="0" smtClean="0"/>
              <a:t>terminologies Conti…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17" y="1213946"/>
            <a:ext cx="11682249" cy="496301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dirty="0"/>
              <a:t>E-Learning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E-learning </a:t>
            </a:r>
            <a:r>
              <a:rPr lang="en-US" dirty="0" smtClean="0"/>
              <a:t>uses electronic </a:t>
            </a:r>
            <a:r>
              <a:rPr lang="en-US" dirty="0"/>
              <a:t>technology to access educational content 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It involves online </a:t>
            </a:r>
            <a:r>
              <a:rPr lang="en-US" dirty="0" smtClean="0"/>
              <a:t>platforms and Learning </a:t>
            </a:r>
            <a:r>
              <a:rPr lang="en-US" dirty="0"/>
              <a:t>Management Systems (LMS</a:t>
            </a:r>
            <a:r>
              <a:rPr lang="en-US" dirty="0" smtClean="0"/>
              <a:t>)</a:t>
            </a:r>
            <a:endParaRPr lang="en-US" b="1" dirty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dirty="0"/>
              <a:t>E-learning can be: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Asynchronous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Learning takes place </a:t>
            </a:r>
            <a:r>
              <a:rPr lang="en-US" dirty="0"/>
              <a:t>outside of a classroom </a:t>
            </a:r>
            <a:r>
              <a:rPr lang="en-US" dirty="0" smtClean="0"/>
              <a:t>setting and at the </a:t>
            </a:r>
            <a:r>
              <a:rPr lang="en-US" b="1" dirty="0" smtClean="0">
                <a:solidFill>
                  <a:srgbClr val="00B050"/>
                </a:solidFill>
              </a:rPr>
              <a:t>learner’s own pace</a:t>
            </a:r>
            <a:r>
              <a:rPr lang="en-US" dirty="0" smtClean="0"/>
              <a:t> </a:t>
            </a:r>
            <a:endParaRPr lang="en-US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/>
              <a:t>(ii) Synchronous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involving </a:t>
            </a:r>
            <a:r>
              <a:rPr lang="en-US" b="1" dirty="0">
                <a:solidFill>
                  <a:srgbClr val="00B050"/>
                </a:solidFill>
              </a:rPr>
              <a:t>real-time interactions </a:t>
            </a:r>
            <a:r>
              <a:rPr lang="en-US" dirty="0"/>
              <a:t>through video conferences or live webinars.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5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6296"/>
            <a:ext cx="10515600" cy="706930"/>
          </a:xfrm>
        </p:spPr>
        <p:txBody>
          <a:bodyPr/>
          <a:lstStyle/>
          <a:p>
            <a:r>
              <a:rPr lang="en-US" b="1" dirty="0"/>
              <a:t>Unpacking key terminologies Conti…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86" y="993226"/>
            <a:ext cx="11493062" cy="499454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dirty="0"/>
              <a:t> Distance Learning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Distance learning is </a:t>
            </a:r>
            <a:r>
              <a:rPr lang="en-US" b="1" dirty="0" smtClean="0">
                <a:solidFill>
                  <a:srgbClr val="00B050"/>
                </a:solidFill>
              </a:rPr>
              <a:t>self directed </a:t>
            </a:r>
            <a:r>
              <a:rPr lang="en-US" dirty="0" smtClean="0"/>
              <a:t>and not </a:t>
            </a:r>
            <a:r>
              <a:rPr lang="en-US" dirty="0"/>
              <a:t>confined to physical </a:t>
            </a:r>
            <a:r>
              <a:rPr lang="en-US" dirty="0" smtClean="0"/>
              <a:t>lecture halls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It is the alternative to Face to Face learning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en-US" dirty="0"/>
              <a:t>It relies heavily on communication technologies to deliver instruction.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Web-based platforms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Video conferencing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It is module based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2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ODEL’s</a:t>
            </a:r>
            <a:r>
              <a:rPr lang="en-US" dirty="0" smtClean="0"/>
              <a:t>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421" y="1825625"/>
            <a:ext cx="5846379" cy="4351338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dirty="0" smtClean="0"/>
              <a:t>Distance Learning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/>
              <a:t>The </a:t>
            </a:r>
            <a:r>
              <a:rPr lang="en-US" sz="3200" dirty="0"/>
              <a:t>Directorate </a:t>
            </a:r>
            <a:r>
              <a:rPr lang="en-US" sz="3200" dirty="0" smtClean="0"/>
              <a:t>chose to start off </a:t>
            </a:r>
            <a:r>
              <a:rPr lang="en-US" sz="3200" dirty="0" smtClean="0"/>
              <a:t>with the ‘</a:t>
            </a:r>
            <a:r>
              <a:rPr lang="en-US" sz="3200" dirty="0"/>
              <a:t>Distance’ </a:t>
            </a:r>
            <a:r>
              <a:rPr lang="en-US" sz="3200" dirty="0" smtClean="0"/>
              <a:t>learning.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/>
              <a:t>Tied to a university calendar</a:t>
            </a:r>
            <a:endParaRPr lang="en-US" sz="3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690" y="365125"/>
            <a:ext cx="5541996" cy="52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9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24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Justification</a:t>
            </a:r>
            <a:r>
              <a:rPr lang="en-US" b="1" dirty="0"/>
              <a:t>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</a:t>
            </a:r>
            <a:r>
              <a:rPr lang="en-US" b="1" dirty="0" smtClean="0"/>
              <a:t>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Distance</a:t>
            </a:r>
            <a:r>
              <a:rPr lang="en-US" b="1" dirty="0"/>
              <a:t>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Learning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477" y="958645"/>
            <a:ext cx="11743785" cy="501445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sz="3000" dirty="0" smtClean="0"/>
              <a:t>Opens </a:t>
            </a:r>
            <a:r>
              <a:rPr lang="en-US" sz="3000" dirty="0"/>
              <a:t>access to educational opportunities </a:t>
            </a:r>
            <a:r>
              <a:rPr lang="en-US" sz="3000" b="1" dirty="0" smtClean="0">
                <a:solidFill>
                  <a:srgbClr val="00B050"/>
                </a:solidFill>
              </a:rPr>
              <a:t>worldwide </a:t>
            </a:r>
            <a:r>
              <a:rPr lang="en-US" sz="3000" dirty="0" smtClean="0"/>
              <a:t>and in particular among </a:t>
            </a:r>
            <a:r>
              <a:rPr lang="en-US" sz="3000" dirty="0"/>
              <a:t>people who are </a:t>
            </a:r>
            <a:r>
              <a:rPr lang="en-US" sz="3000" b="1" dirty="0">
                <a:solidFill>
                  <a:srgbClr val="00B050"/>
                </a:solidFill>
              </a:rPr>
              <a:t>disadvantaged by the traditional Face to Face (F2F</a:t>
            </a:r>
            <a:r>
              <a:rPr lang="en-US" sz="3000" dirty="0"/>
              <a:t>) mode of </a:t>
            </a:r>
            <a:r>
              <a:rPr lang="en-US" sz="3000" dirty="0" smtClean="0"/>
              <a:t>study.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000" dirty="0" smtClean="0"/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000" dirty="0" smtClean="0"/>
              <a:t>Remote locations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000" dirty="0" smtClean="0"/>
              <a:t>Employed 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000" dirty="0" smtClean="0"/>
              <a:t>Family commitments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000" dirty="0" smtClean="0"/>
              <a:t>PLWD </a:t>
            </a:r>
            <a:endParaRPr lang="en-US" sz="3000" dirty="0"/>
          </a:p>
          <a:p>
            <a:pPr marL="0" indent="0" algn="just">
              <a:lnSpc>
                <a:spcPct val="160000"/>
              </a:lnSpc>
              <a:buNone/>
            </a:pPr>
            <a:endParaRPr lang="en-US" sz="30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en-US" sz="3000" dirty="0" smtClean="0"/>
          </a:p>
          <a:p>
            <a:pPr marL="0" indent="0" algn="just">
              <a:lnSpc>
                <a:spcPct val="160000"/>
              </a:lnSpc>
              <a:buNone/>
            </a:pP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4" name="Right Brace 3"/>
          <p:cNvSpPr/>
          <p:nvPr/>
        </p:nvSpPr>
        <p:spPr>
          <a:xfrm>
            <a:off x="4051726" y="3815267"/>
            <a:ext cx="2490951" cy="22387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42676" y="4067505"/>
            <a:ext cx="5649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/>
              <a:t>Enhance </a:t>
            </a:r>
            <a:r>
              <a:rPr lang="en-US" sz="2800" dirty="0" smtClean="0"/>
              <a:t>SEKU’s </a:t>
            </a:r>
            <a:r>
              <a:rPr lang="en-US" sz="2800" dirty="0"/>
              <a:t>presence in the global map</a:t>
            </a:r>
          </a:p>
          <a:p>
            <a:endParaRPr lang="en-US" sz="2800" dirty="0" smtClean="0"/>
          </a:p>
          <a:p>
            <a:r>
              <a:rPr lang="en-US" sz="2800" dirty="0" smtClean="0"/>
              <a:t>2. Privately sponsored students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1015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896" y="217646"/>
            <a:ext cx="6418007" cy="79999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Actualizing</a:t>
            </a:r>
            <a:r>
              <a:rPr lang="en-US" dirty="0" smtClean="0"/>
              <a:t>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ODEL’S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68" y="1220941"/>
            <a:ext cx="11058832" cy="458992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/>
              <a:t>1</a:t>
            </a:r>
            <a:r>
              <a:rPr lang="en-US" sz="3200" dirty="0" smtClean="0"/>
              <a:t>. Pilot Approach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/>
              <a:t>The ODEL opted to adopt </a:t>
            </a:r>
            <a:r>
              <a:rPr lang="en-US" sz="3200" dirty="0"/>
              <a:t>a </a:t>
            </a:r>
            <a:r>
              <a:rPr lang="en-US" sz="3200" b="1" dirty="0">
                <a:solidFill>
                  <a:srgbClr val="FF0000"/>
                </a:solidFill>
              </a:rPr>
              <a:t>pilot </a:t>
            </a:r>
            <a:r>
              <a:rPr lang="en-US" sz="3200" b="1" dirty="0" smtClean="0">
                <a:solidFill>
                  <a:srgbClr val="FF0000"/>
                </a:solidFill>
              </a:rPr>
              <a:t>approach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Bachelor </a:t>
            </a:r>
            <a:r>
              <a:rPr lang="en-US" sz="3200" dirty="0"/>
              <a:t>of Education (ARTs), </a:t>
            </a:r>
            <a:endParaRPr lang="en-US" sz="3200" dirty="0" smtClean="0"/>
          </a:p>
          <a:p>
            <a:pPr lvl="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smtClean="0"/>
              <a:t>Servicing Schools: HSS and </a:t>
            </a:r>
            <a:r>
              <a:rPr lang="en-US" sz="3000" dirty="0" smtClean="0"/>
              <a:t>SC </a:t>
            </a:r>
            <a:endParaRPr lang="en-US" sz="3000" dirty="0" smtClean="0"/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Master </a:t>
            </a:r>
            <a:r>
              <a:rPr lang="en-US" sz="3200" dirty="0"/>
              <a:t>of Business </a:t>
            </a:r>
            <a:r>
              <a:rPr lang="en-US" sz="3200" dirty="0" smtClean="0"/>
              <a:t>Administration </a:t>
            </a:r>
            <a:r>
              <a:rPr lang="en-US" sz="3200" dirty="0"/>
              <a:t>(MBA</a:t>
            </a:r>
            <a:r>
              <a:rPr lang="en-US" sz="3200" dirty="0" smtClean="0"/>
              <a:t>), </a:t>
            </a:r>
            <a:r>
              <a:rPr lang="en-US" sz="3200" dirty="0"/>
              <a:t>and </a:t>
            </a:r>
            <a:endParaRPr lang="en-US" sz="3200" dirty="0" smtClean="0"/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Master </a:t>
            </a:r>
            <a:r>
              <a:rPr lang="en-US" sz="3200" dirty="0"/>
              <a:t>of Education (MED)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90341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5469"/>
          </a:xfrm>
        </p:spPr>
        <p:txBody>
          <a:bodyPr>
            <a:normAutofit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Actualizing</a:t>
            </a:r>
            <a:r>
              <a:rPr lang="en-US" dirty="0"/>
              <a:t>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ODEL’S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STRATEGY Conti…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4" y="1224116"/>
            <a:ext cx="11117826" cy="495284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/>
              <a:t>2. Empowering  staff </a:t>
            </a:r>
            <a:r>
              <a:rPr lang="en-US" sz="3200" dirty="0"/>
              <a:t>thro’ e-champions </a:t>
            </a:r>
            <a:r>
              <a:rPr lang="en-US" sz="3200" dirty="0" smtClean="0"/>
              <a:t>approach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/>
              <a:t>Directorate </a:t>
            </a:r>
            <a:r>
              <a:rPr lang="en-US" sz="3200" dirty="0" smtClean="0"/>
              <a:t>adopted the  ‘</a:t>
            </a:r>
            <a:r>
              <a:rPr lang="en-US" sz="3200" b="1" dirty="0" smtClean="0">
                <a:solidFill>
                  <a:srgbClr val="FF0000"/>
                </a:solidFill>
              </a:rPr>
              <a:t>e-champion</a:t>
            </a:r>
            <a:r>
              <a:rPr lang="en-US" sz="3200" b="1" dirty="0">
                <a:solidFill>
                  <a:srgbClr val="FF0000"/>
                </a:solidFill>
              </a:rPr>
              <a:t>’ </a:t>
            </a:r>
            <a:r>
              <a:rPr lang="en-US" sz="3200" b="1" dirty="0" smtClean="0">
                <a:solidFill>
                  <a:srgbClr val="FF0000"/>
                </a:solidFill>
              </a:rPr>
              <a:t>model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Eight (8) lecturers and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T</a:t>
            </a:r>
            <a:r>
              <a:rPr lang="en-US" dirty="0" smtClean="0"/>
              <a:t>wo (2) staff from ICT  </a:t>
            </a:r>
          </a:p>
          <a:p>
            <a:pPr lvl="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11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</a:t>
            </a:r>
            <a:r>
              <a:rPr lang="en-US" sz="3200" dirty="0" smtClean="0"/>
              <a:t>to 17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October 2023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/>
              <a:t>The e-champions </a:t>
            </a:r>
            <a:r>
              <a:rPr lang="en-US" sz="3200" dirty="0" smtClean="0"/>
              <a:t>are now a </a:t>
            </a:r>
            <a:r>
              <a:rPr lang="en-US" sz="3200" b="1" dirty="0" smtClean="0">
                <a:solidFill>
                  <a:srgbClr val="FF0000"/>
                </a:solidFill>
              </a:rPr>
              <a:t>consortium of </a:t>
            </a:r>
            <a:r>
              <a:rPr lang="en-US" sz="3200" b="1" dirty="0" smtClean="0">
                <a:solidFill>
                  <a:srgbClr val="FF0000"/>
                </a:solidFill>
              </a:rPr>
              <a:t>trainers of trainers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" name="Right Brace 3"/>
          <p:cNvSpPr/>
          <p:nvPr/>
        </p:nvSpPr>
        <p:spPr>
          <a:xfrm>
            <a:off x="4070553" y="3111901"/>
            <a:ext cx="1253613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86400" y="2905432"/>
            <a:ext cx="5633884" cy="13568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lang="en-US" sz="2400" dirty="0" smtClean="0"/>
              <a:t>Trained </a:t>
            </a:r>
            <a:r>
              <a:rPr lang="en-US" sz="2400" dirty="0"/>
              <a:t>on e-module development, assessment and facilitation  of e-content on the LMS.</a:t>
            </a:r>
          </a:p>
        </p:txBody>
      </p:sp>
    </p:spTree>
    <p:extLst>
      <p:ext uri="{BB962C8B-B14F-4D97-AF65-F5344CB8AC3E}">
        <p14:creationId xmlns:p14="http://schemas.microsoft.com/office/powerpoint/2010/main" val="2382576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884" y="221227"/>
            <a:ext cx="4498258" cy="60729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E-CHAMPIONS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3897"/>
            <a:ext cx="10515600" cy="5233067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Ms. </a:t>
            </a:r>
            <a:r>
              <a:rPr lang="en-US" dirty="0" err="1"/>
              <a:t>Vasdinus</a:t>
            </a:r>
            <a:r>
              <a:rPr lang="en-US" dirty="0"/>
              <a:t> </a:t>
            </a:r>
            <a:r>
              <a:rPr lang="en-US" dirty="0" err="1"/>
              <a:t>Ngemu</a:t>
            </a:r>
            <a:r>
              <a:rPr lang="en-US" dirty="0"/>
              <a:t> – Coordinator, ODEL Content Development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Dr. Daniel </a:t>
            </a:r>
            <a:r>
              <a:rPr lang="en-US" dirty="0" err="1"/>
              <a:t>Mutua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Dr. Kevin </a:t>
            </a:r>
            <a:r>
              <a:rPr lang="en-US" dirty="0" err="1"/>
              <a:t>Wachira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Dr. Esther </a:t>
            </a:r>
            <a:r>
              <a:rPr lang="en-US" dirty="0" err="1"/>
              <a:t>Chomba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Dr. Maureen </a:t>
            </a:r>
            <a:r>
              <a:rPr lang="en-US" dirty="0" err="1"/>
              <a:t>Muleka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Dr. Peter </a:t>
            </a:r>
            <a:r>
              <a:rPr lang="en-US" dirty="0" err="1" smtClean="0"/>
              <a:t>Murage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Ms. </a:t>
            </a:r>
            <a:r>
              <a:rPr lang="en-US" dirty="0" err="1"/>
              <a:t>Vasdinus</a:t>
            </a:r>
            <a:r>
              <a:rPr lang="en-US" dirty="0"/>
              <a:t> </a:t>
            </a:r>
            <a:r>
              <a:rPr lang="en-US" dirty="0" err="1"/>
              <a:t>Ngemu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Dr. Ruth </a:t>
            </a:r>
            <a:r>
              <a:rPr lang="en-US" dirty="0" err="1"/>
              <a:t>Mwanzia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Dr. Leonard </a:t>
            </a:r>
            <a:r>
              <a:rPr lang="en-US" dirty="0" err="1"/>
              <a:t>Kamau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Mr. Jacob </a:t>
            </a:r>
            <a:r>
              <a:rPr lang="en-US" dirty="0" err="1"/>
              <a:t>Mwaniki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Mr. Alex </a:t>
            </a:r>
            <a:r>
              <a:rPr lang="en-US" dirty="0" err="1"/>
              <a:t>Mwithi</a:t>
            </a:r>
            <a:endParaRPr lang="en-US" dirty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4159045" y="1430594"/>
            <a:ext cx="663678" cy="8554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4311445" y="3338047"/>
            <a:ext cx="663678" cy="6882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4311445" y="4144299"/>
            <a:ext cx="663678" cy="7275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4311445" y="4987260"/>
            <a:ext cx="663678" cy="7547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4311445" y="2512145"/>
            <a:ext cx="663678" cy="6341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0139" y="1622325"/>
            <a:ext cx="2168015" cy="5899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SBE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5560141" y="2534114"/>
            <a:ext cx="2168014" cy="651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SHSS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5589640" y="3377389"/>
            <a:ext cx="2138515" cy="6931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SSC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5530646" y="4218050"/>
            <a:ext cx="2197509" cy="6931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SE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5560141" y="5211093"/>
            <a:ext cx="2168014" cy="6587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ICT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525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360" y="147484"/>
            <a:ext cx="3923071" cy="737419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Outline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44248786"/>
              </p:ext>
            </p:extLst>
          </p:nvPr>
        </p:nvGraphicFramePr>
        <p:xfrm>
          <a:off x="164432" y="1047136"/>
          <a:ext cx="5985645" cy="4712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95" y="147484"/>
            <a:ext cx="5581010" cy="55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0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137787" cy="81474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E-Champions and SMEs at work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735" y="1179872"/>
            <a:ext cx="7610168" cy="499709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600" dirty="0"/>
              <a:t>The e-champions </a:t>
            </a:r>
            <a:r>
              <a:rPr lang="en-US" sz="2600" dirty="0" smtClean="0"/>
              <a:t>have conducted two trainings: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smtClean="0"/>
              <a:t>27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</a:t>
            </a:r>
            <a:r>
              <a:rPr lang="en-US" sz="2600" dirty="0"/>
              <a:t>November to 1</a:t>
            </a:r>
            <a:r>
              <a:rPr lang="en-US" sz="2600" baseline="30000" dirty="0"/>
              <a:t>st</a:t>
            </a:r>
            <a:r>
              <a:rPr lang="en-US" sz="2600" dirty="0"/>
              <a:t> December </a:t>
            </a:r>
            <a:r>
              <a:rPr lang="en-US" sz="2600" dirty="0" smtClean="0"/>
              <a:t>2023: </a:t>
            </a:r>
            <a:r>
              <a:rPr lang="en-US" sz="2600" dirty="0"/>
              <a:t>trained 26 Subject Matter Experts (SMEs) on module development, assessment and </a:t>
            </a:r>
            <a:r>
              <a:rPr lang="en-US" sz="2600" dirty="0" smtClean="0"/>
              <a:t>facilitation.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smtClean="0"/>
              <a:t>12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March 2024: Trained </a:t>
            </a:r>
            <a:r>
              <a:rPr lang="en-US" sz="2600" dirty="0" smtClean="0"/>
              <a:t>module </a:t>
            </a:r>
            <a:r>
              <a:rPr lang="en-US" sz="2600" dirty="0" err="1" smtClean="0"/>
              <a:t>vetters</a:t>
            </a:r>
            <a:endParaRPr lang="en-US" sz="26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dirty="0" smtClean="0"/>
              <a:t>The SMEs are now at work…..writing modules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dirty="0" smtClean="0"/>
              <a:t>The </a:t>
            </a:r>
            <a:r>
              <a:rPr lang="en-US" sz="2600" dirty="0" err="1" smtClean="0"/>
              <a:t>vetters</a:t>
            </a:r>
            <a:r>
              <a:rPr lang="en-US" sz="2600" dirty="0" smtClean="0"/>
              <a:t> will soon be at work, vetting modules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90386" y="1179872"/>
            <a:ext cx="4301613" cy="467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3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094965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Branded</a:t>
            </a:r>
            <a:r>
              <a:rPr lang="en-US" dirty="0" smtClean="0"/>
              <a:t>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87" y="1563329"/>
            <a:ext cx="4763729" cy="461363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E-modules </a:t>
            </a:r>
            <a:r>
              <a:rPr lang="en-US" sz="3200" dirty="0" smtClean="0"/>
              <a:t>are branded </a:t>
            </a:r>
            <a:r>
              <a:rPr lang="en-US" sz="3200" dirty="0"/>
              <a:t>using overleaf </a:t>
            </a:r>
            <a:r>
              <a:rPr lang="en-US" sz="3200" dirty="0" err="1"/>
              <a:t>LaTeX</a:t>
            </a:r>
            <a:r>
              <a:rPr lang="en-US" sz="3200" dirty="0"/>
              <a:t> editor to give them a </a:t>
            </a:r>
            <a:r>
              <a:rPr lang="en-US" sz="3200" dirty="0" smtClean="0"/>
              <a:t>SEKU touch</a:t>
            </a:r>
            <a:r>
              <a:rPr lang="en-US" sz="32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/>
              <a:t>Modules are engaging and interactive</a:t>
            </a:r>
            <a:endParaRPr lang="en-US" sz="32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79923" y="840658"/>
            <a:ext cx="6912077" cy="50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4116"/>
            <a:ext cx="10515600" cy="4952847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Focus is on </a:t>
            </a:r>
            <a:r>
              <a:rPr lang="en-US" sz="3200" dirty="0" smtClean="0"/>
              <a:t>‘</a:t>
            </a:r>
            <a:r>
              <a:rPr lang="en-US" sz="3200" dirty="0"/>
              <a:t>first year, first semester’ </a:t>
            </a:r>
            <a:r>
              <a:rPr lang="en-US" sz="3200" dirty="0" smtClean="0"/>
              <a:t>units.</a:t>
            </a:r>
            <a:endParaRPr lang="en-US" sz="3200" dirty="0"/>
          </a:p>
          <a:p>
            <a:pPr lvl="2" algn="just">
              <a:lnSpc>
                <a:spcPct val="150000"/>
              </a:lnSpc>
            </a:pPr>
            <a:r>
              <a:rPr lang="en-US" sz="3200" dirty="0"/>
              <a:t>Writing of modules is </a:t>
            </a:r>
            <a:r>
              <a:rPr lang="en-US" sz="3200" dirty="0" smtClean="0"/>
              <a:t>ongoing.</a:t>
            </a:r>
          </a:p>
          <a:p>
            <a:pPr lvl="2" algn="just">
              <a:lnSpc>
                <a:spcPct val="150000"/>
              </a:lnSpc>
            </a:pPr>
            <a:r>
              <a:rPr lang="en-US" sz="3200" dirty="0" smtClean="0"/>
              <a:t>Vetting will commence soon </a:t>
            </a:r>
            <a:endParaRPr lang="en-US" sz="3200" dirty="0"/>
          </a:p>
          <a:p>
            <a:pPr algn="just">
              <a:lnSpc>
                <a:spcPct val="150000"/>
              </a:lnSpc>
            </a:pPr>
            <a:r>
              <a:rPr lang="en-US" sz="3200" dirty="0" smtClean="0"/>
              <a:t>We expect to receive first year students in May 2024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/>
              <a:t>We shall train the next group of SME between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– 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April</a:t>
            </a:r>
          </a:p>
          <a:p>
            <a:pPr lvl="2" algn="just">
              <a:lnSpc>
                <a:spcPct val="150000"/>
              </a:lnSpc>
            </a:pPr>
            <a:r>
              <a:rPr lang="en-US" sz="3200" dirty="0" smtClean="0"/>
              <a:t>‘First year, second semester’ units in the pilot schools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132869" y="306022"/>
            <a:ext cx="7273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ODEL’s</a:t>
            </a:r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Immediate</a:t>
            </a:r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Focus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631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59" y="1182419"/>
            <a:ext cx="6968358" cy="515220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Subject Matter Experts in the </a:t>
            </a:r>
            <a:r>
              <a:rPr lang="en-US" b="1" dirty="0" smtClean="0">
                <a:solidFill>
                  <a:srgbClr val="00B050"/>
                </a:solidFill>
              </a:rPr>
              <a:t>pilot </a:t>
            </a:r>
            <a:r>
              <a:rPr lang="en-US" b="1" dirty="0" smtClean="0">
                <a:solidFill>
                  <a:srgbClr val="00B050"/>
                </a:solidFill>
              </a:rPr>
              <a:t>schools</a:t>
            </a:r>
            <a:endParaRPr lang="en-US" b="1" dirty="0" smtClean="0">
              <a:solidFill>
                <a:srgbClr val="00B050"/>
              </a:solidFill>
            </a:endParaRP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smtClean="0"/>
              <a:t>Prepare notes for </a:t>
            </a:r>
            <a:r>
              <a:rPr lang="en-US" sz="2800" b="1" dirty="0">
                <a:solidFill>
                  <a:srgbClr val="00B050"/>
                </a:solidFill>
              </a:rPr>
              <a:t>ten</a:t>
            </a:r>
            <a:r>
              <a:rPr lang="en-US" sz="2800" dirty="0"/>
              <a:t> </a:t>
            </a:r>
            <a:r>
              <a:rPr lang="en-US" sz="2800" dirty="0" smtClean="0"/>
              <a:t>(10) lessons in word format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Check them for antiplagiarism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Set </a:t>
            </a:r>
            <a:r>
              <a:rPr lang="en-US" sz="2800" dirty="0" smtClean="0"/>
              <a:t>quizzes </a:t>
            </a:r>
            <a:r>
              <a:rPr lang="en-US" sz="2800" dirty="0" smtClean="0"/>
              <a:t>and </a:t>
            </a:r>
            <a:r>
              <a:rPr lang="en-US" sz="2800" dirty="0" smtClean="0"/>
              <a:t>exercises </a:t>
            </a:r>
            <a:r>
              <a:rPr lang="en-US" sz="2800" dirty="0" smtClean="0"/>
              <a:t>for each lesson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en-US" sz="2800" dirty="0" smtClean="0"/>
              <a:t>		(</a:t>
            </a:r>
            <a:r>
              <a:rPr lang="en-US" sz="2800" b="1" dirty="0" smtClean="0">
                <a:solidFill>
                  <a:srgbClr val="00B050"/>
                </a:solidFill>
              </a:rPr>
              <a:t>purely for preparation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8524" y="1148616"/>
            <a:ext cx="4943476" cy="46057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5239" y="225286"/>
            <a:ext cx="4376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big appeal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08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034548" cy="829494"/>
          </a:xfrm>
        </p:spPr>
        <p:txBody>
          <a:bodyPr/>
          <a:lstStyle/>
          <a:p>
            <a:r>
              <a:rPr lang="en-US" dirty="0" smtClean="0"/>
              <a:t>Unlocking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232" y="1445342"/>
            <a:ext cx="6710516" cy="47316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/>
              <a:t>(ii) </a:t>
            </a:r>
            <a:r>
              <a:rPr lang="en-US" sz="3200" dirty="0" smtClean="0"/>
              <a:t>Staff and students</a:t>
            </a:r>
            <a:endParaRPr lang="en-US" sz="32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Enroll in SEKUs </a:t>
            </a:r>
            <a:r>
              <a:rPr lang="en-US" sz="3200" dirty="0"/>
              <a:t>Distance Learning </a:t>
            </a:r>
            <a:r>
              <a:rPr lang="en-US" sz="3200" dirty="0" smtClean="0"/>
              <a:t>Programme …. </a:t>
            </a:r>
            <a:r>
              <a:rPr lang="en-US" sz="3200" b="1" i="1" dirty="0" err="1" smtClean="0">
                <a:solidFill>
                  <a:srgbClr val="00B050"/>
                </a:solidFill>
              </a:rPr>
              <a:t>Jivunie</a:t>
            </a:r>
            <a:r>
              <a:rPr lang="en-US" sz="3200" b="1" i="1" dirty="0" smtClean="0">
                <a:solidFill>
                  <a:srgbClr val="00B050"/>
                </a:solidFill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</a:rPr>
              <a:t>kuwa</a:t>
            </a:r>
            <a:r>
              <a:rPr lang="en-US" sz="3200" b="1" i="1" dirty="0" smtClean="0">
                <a:solidFill>
                  <a:srgbClr val="00B050"/>
                </a:solidFill>
              </a:rPr>
              <a:t> M-</a:t>
            </a:r>
            <a:r>
              <a:rPr lang="en-US" sz="3200" b="1" i="1" dirty="0" err="1" smtClean="0">
                <a:solidFill>
                  <a:srgbClr val="00B050"/>
                </a:solidFill>
              </a:rPr>
              <a:t>seku</a:t>
            </a:r>
            <a:endParaRPr lang="en-US" sz="3200" b="1" i="1" dirty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Market SEKU’s </a:t>
            </a:r>
            <a:r>
              <a:rPr lang="en-US" sz="3200" dirty="0"/>
              <a:t>Distance learning Programme</a:t>
            </a:r>
          </a:p>
          <a:p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5269" y="929148"/>
            <a:ext cx="5083660" cy="473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8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11" y="1352718"/>
            <a:ext cx="1120544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anose="03060902040502070203" pitchFamily="66" charset="0"/>
              </a:rPr>
              <a:t>Thank You </a:t>
            </a:r>
            <a:r>
              <a: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anose="03060902040502070203" pitchFamily="66" charset="0"/>
              </a:rPr>
              <a:t>F</a:t>
            </a:r>
            <a:r>
              <a:rPr lang="en-US" sz="8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anose="03060902040502070203" pitchFamily="66" charset="0"/>
              </a:rPr>
              <a:t>or Your </a:t>
            </a:r>
            <a:r>
              <a:rPr lang="en-US" sz="8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anose="03060902040502070203" pitchFamily="66" charset="0"/>
              </a:rPr>
              <a:t>A</a:t>
            </a:r>
            <a:r>
              <a:rPr lang="en-US" sz="8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anose="03060902040502070203" pitchFamily="66" charset="0"/>
              </a:rPr>
              <a:t>ttention</a:t>
            </a:r>
            <a:endParaRPr lang="en-US" sz="8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08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606" y="115421"/>
            <a:ext cx="3335594" cy="93273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Introduction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80" y="867104"/>
            <a:ext cx="11899406" cy="50777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/>
              <a:t>The world is witnessing a rapid pace of technological advancements which are driving changes in every facet of our lives. 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/>
              <a:t>Education is not immune to these transformations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Technology </a:t>
            </a:r>
            <a:r>
              <a:rPr lang="en-US" sz="2600" dirty="0"/>
              <a:t>is transforming </a:t>
            </a:r>
            <a:r>
              <a:rPr lang="en-US" sz="2600" dirty="0" smtClean="0"/>
              <a:t>education and opening up educational opportunities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dirty="0" smtClean="0"/>
              <a:t>There is a </a:t>
            </a:r>
            <a:r>
              <a:rPr lang="en-US" b="1" dirty="0" smtClean="0">
                <a:solidFill>
                  <a:srgbClr val="FF0000"/>
                </a:solidFill>
              </a:rPr>
              <a:t>paradigm shift</a:t>
            </a:r>
            <a:r>
              <a:rPr lang="en-US" dirty="0" smtClean="0"/>
              <a:t> towards online </a:t>
            </a:r>
            <a:r>
              <a:rPr lang="en-US" dirty="0"/>
              <a:t>learning </a:t>
            </a:r>
            <a:r>
              <a:rPr lang="en-US" dirty="0" smtClean="0"/>
              <a:t>platforms. </a:t>
            </a:r>
            <a:r>
              <a:rPr lang="en-US" b="1" dirty="0" smtClean="0">
                <a:solidFill>
                  <a:srgbClr val="FF0000"/>
                </a:solidFill>
              </a:rPr>
              <a:t>Why?</a:t>
            </a:r>
            <a:endParaRPr lang="en-US" b="1" dirty="0">
              <a:solidFill>
                <a:srgbClr val="FF0000"/>
              </a:solidFill>
            </a:endParaRP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Flexibility</a:t>
            </a:r>
            <a:endParaRPr lang="en-US" sz="2800" dirty="0"/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Self-paced </a:t>
            </a:r>
            <a:r>
              <a:rPr lang="en-US" sz="2800" dirty="0" smtClean="0"/>
              <a:t>learning</a:t>
            </a:r>
          </a:p>
          <a:p>
            <a:pPr marL="914400" lvl="2" indent="0" algn="just">
              <a:lnSpc>
                <a:spcPct val="150000"/>
              </a:lnSpc>
              <a:buNone/>
            </a:pPr>
            <a:endParaRPr lang="en-US" sz="28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1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477"/>
            <a:ext cx="10515600" cy="855407"/>
          </a:xfrm>
        </p:spPr>
        <p:txBody>
          <a:bodyPr>
            <a:normAutofit/>
          </a:bodyPr>
          <a:lstStyle/>
          <a:p>
            <a:r>
              <a:rPr lang="en-US" sz="3600" b="1" dirty="0"/>
              <a:t>SEKU's Commitment to technology-enhanced teaching</a:t>
            </a:r>
            <a:r>
              <a:rPr lang="en-US" sz="3600" dirty="0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87" y="1209368"/>
            <a:ext cx="7285703" cy="4439263"/>
          </a:xfrm>
        </p:spPr>
        <p:txBody>
          <a:bodyPr>
            <a:no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sz="3000" dirty="0" smtClean="0"/>
              <a:t>Embracing </a:t>
            </a:r>
            <a:r>
              <a:rPr lang="en-US" sz="3000" dirty="0"/>
              <a:t>technology to provide a </a:t>
            </a:r>
            <a:r>
              <a:rPr lang="en-US" sz="3000" b="1" dirty="0"/>
              <a:t>flexible and enriching</a:t>
            </a:r>
            <a:r>
              <a:rPr lang="en-US" sz="3000" dirty="0"/>
              <a:t> learning experience.</a:t>
            </a:r>
          </a:p>
          <a:p>
            <a:pPr algn="just" fontAlgn="base">
              <a:lnSpc>
                <a:spcPct val="160000"/>
              </a:lnSpc>
            </a:pPr>
            <a:r>
              <a:rPr lang="en-US" sz="3000" dirty="0"/>
              <a:t>Leveraging the Directorate of Open, Distance and e-Learning (ODeL) to </a:t>
            </a:r>
            <a:r>
              <a:rPr lang="en-US" sz="3000" dirty="0" smtClean="0"/>
              <a:t>implement </a:t>
            </a:r>
            <a:r>
              <a:rPr lang="en-US" sz="3000" b="1" dirty="0" smtClean="0"/>
              <a:t>technology-enhanced </a:t>
            </a:r>
            <a:r>
              <a:rPr lang="en-US" sz="3000" b="1" dirty="0"/>
              <a:t>teaching</a:t>
            </a:r>
            <a:r>
              <a:rPr lang="en-US" sz="3000" dirty="0"/>
              <a:t> across all campuses and centers.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46" y="1438102"/>
            <a:ext cx="43867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9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2742" cy="84424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Journey Towards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Establishment of the Directorate of ODeL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735" y="1283115"/>
            <a:ext cx="7403691" cy="443926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/>
              <a:t>Wake up call </a:t>
            </a:r>
            <a:r>
              <a:rPr lang="en-US" sz="3200" b="1" dirty="0" smtClean="0">
                <a:sym typeface="Wingdings" panose="05000000000000000000" pitchFamily="2" charset="2"/>
              </a:rPr>
              <a:t> </a:t>
            </a:r>
            <a:r>
              <a:rPr lang="en-US" sz="3200" b="1" dirty="0" smtClean="0"/>
              <a:t>Global Disruption</a:t>
            </a:r>
            <a:endParaRPr lang="en-US" sz="32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The </a:t>
            </a:r>
            <a:r>
              <a:rPr lang="en-US" sz="3200" dirty="0"/>
              <a:t>COVID-19 pandemic necessitated a rapid move to online learning.</a:t>
            </a:r>
            <a:endParaRPr lang="en-US" sz="32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/>
              <a:t>Universities worldwide</a:t>
            </a:r>
            <a:r>
              <a:rPr lang="en-US" sz="3200" dirty="0"/>
              <a:t> transitioned to remote instruction, highlighting the need for robust ODEL strategies</a:t>
            </a:r>
            <a:r>
              <a:rPr lang="en-US" sz="3200" dirty="0" smtClean="0"/>
              <a:t>.</a:t>
            </a:r>
            <a:endParaRPr lang="en-US" sz="3200" dirty="0"/>
          </a:p>
          <a:p>
            <a:pPr marL="457200" lvl="1" indent="0" algn="just">
              <a:lnSpc>
                <a:spcPct val="150000"/>
              </a:lnSpc>
              <a:buNone/>
            </a:pPr>
            <a:endParaRPr lang="en-US" sz="3200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024" y="1460089"/>
            <a:ext cx="3684045" cy="420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8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85938" cy="7277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Critical Decisions by University Management Board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238" y="1560786"/>
            <a:ext cx="6975987" cy="4481240"/>
          </a:xfrm>
        </p:spPr>
        <p:txBody>
          <a:bodyPr>
            <a:normAutofit/>
          </a:bodyPr>
          <a:lstStyle/>
          <a:p>
            <a:pPr marL="457200" lvl="1" indent="0" algn="just">
              <a:lnSpc>
                <a:spcPct val="150000"/>
              </a:lnSpc>
              <a:buNone/>
            </a:pPr>
            <a:r>
              <a:rPr lang="en-US" sz="3200" dirty="0" smtClean="0"/>
              <a:t>1</a:t>
            </a:r>
            <a:r>
              <a:rPr lang="en-US" sz="3200" dirty="0" smtClean="0"/>
              <a:t>. Remote/Virtual teaching</a:t>
            </a:r>
          </a:p>
          <a:p>
            <a:pPr lvl="2" algn="just">
              <a:lnSpc>
                <a:spcPct val="150000"/>
              </a:lnSpc>
            </a:pPr>
            <a:r>
              <a:rPr lang="en-US" sz="3200" dirty="0" smtClean="0"/>
              <a:t>Digitization </a:t>
            </a:r>
            <a:r>
              <a:rPr lang="en-US" sz="3200" dirty="0"/>
              <a:t>of </a:t>
            </a:r>
            <a:r>
              <a:rPr lang="en-US" sz="3200" dirty="0" smtClean="0"/>
              <a:t>units</a:t>
            </a:r>
          </a:p>
          <a:p>
            <a:pPr lvl="3" algn="just">
              <a:lnSpc>
                <a:spcPct val="150000"/>
              </a:lnSpc>
            </a:pPr>
            <a:r>
              <a:rPr lang="en-US" sz="3200" dirty="0"/>
              <a:t>783 </a:t>
            </a:r>
            <a:r>
              <a:rPr lang="en-US" sz="3200" dirty="0" smtClean="0"/>
              <a:t>units digitized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4" y="1560786"/>
            <a:ext cx="4775565" cy="40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97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2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Equipping faculty for successful online Teaching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981" y="1194619"/>
            <a:ext cx="6312309" cy="498234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/>
              <a:t>2. Academic </a:t>
            </a:r>
            <a:r>
              <a:rPr lang="en-US" sz="3200" dirty="0"/>
              <a:t>staff </a:t>
            </a:r>
            <a:r>
              <a:rPr lang="en-US" sz="3200" dirty="0" smtClean="0"/>
              <a:t>were trained </a:t>
            </a:r>
            <a:r>
              <a:rPr lang="en-US" sz="3200" dirty="0"/>
              <a:t>on how to teach </a:t>
            </a:r>
            <a:r>
              <a:rPr lang="en-US" sz="3200" b="1" dirty="0" smtClean="0">
                <a:solidFill>
                  <a:srgbClr val="FF0000"/>
                </a:solidFill>
              </a:rPr>
              <a:t>virtually/remotely</a:t>
            </a:r>
            <a:r>
              <a:rPr lang="en-US" sz="3200" dirty="0" smtClean="0"/>
              <a:t> through</a:t>
            </a:r>
            <a:r>
              <a:rPr lang="en-US" sz="3200" dirty="0" smtClean="0"/>
              <a:t>: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en-US" sz="3200" dirty="0" smtClean="0"/>
              <a:t>(</a:t>
            </a:r>
            <a:r>
              <a:rPr lang="en-US" sz="3200" dirty="0" err="1" smtClean="0"/>
              <a:t>i</a:t>
            </a:r>
            <a:r>
              <a:rPr lang="en-US" sz="3200" dirty="0" smtClean="0"/>
              <a:t>)  SEKU </a:t>
            </a:r>
            <a:r>
              <a:rPr lang="en-US" sz="3200" dirty="0" smtClean="0"/>
              <a:t>Learning Management System (LMS) </a:t>
            </a:r>
            <a:r>
              <a:rPr lang="en-US" sz="3200" dirty="0" smtClean="0">
                <a:sym typeface="Wingdings" panose="05000000000000000000" pitchFamily="2" charset="2"/>
              </a:rPr>
              <a:t> Consultant</a:t>
            </a:r>
            <a:endParaRPr lang="en-US" sz="3200" dirty="0" smtClean="0"/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en-US" sz="3200" dirty="0" smtClean="0"/>
              <a:t>(ii) KENET </a:t>
            </a:r>
            <a:r>
              <a:rPr lang="en-US" sz="3200" dirty="0" smtClean="0">
                <a:sym typeface="Wingdings" panose="05000000000000000000" pitchFamily="2" charset="2"/>
              </a:rPr>
              <a:t> ICT directorate</a:t>
            </a:r>
            <a:endParaRPr lang="en-US" sz="3200" dirty="0" smtClean="0"/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en-US" sz="3200" dirty="0" smtClean="0"/>
              <a:t>(iii) </a:t>
            </a:r>
            <a:r>
              <a:rPr lang="en-US" sz="3200" dirty="0" smtClean="0"/>
              <a:t>ZOOM</a:t>
            </a:r>
            <a:endParaRPr lang="en-US" sz="3200" dirty="0" smtClean="0"/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en-US" sz="3200" dirty="0" smtClean="0"/>
              <a:t>(iv) Google meet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08" y="1194620"/>
            <a:ext cx="5272944" cy="44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6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Establishment of ODeL </a:t>
            </a:r>
            <a:r>
              <a:rPr lang="en-US" b="1" dirty="0" smtClean="0"/>
              <a:t>Directorate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06" y="1690688"/>
            <a:ext cx="10604092" cy="383995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/>
              <a:t>3. </a:t>
            </a:r>
            <a:r>
              <a:rPr lang="en-US" sz="3200" dirty="0"/>
              <a:t>A dedicated ODeL Directorate was formed in December 2023 to spearhead the development and implementation of online and distance learning initiatives</a:t>
            </a:r>
            <a:r>
              <a:rPr lang="en-US" sz="3200" dirty="0" smtClean="0"/>
              <a:t>.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/>
              <a:t>Leadership Structure:</a:t>
            </a:r>
            <a:r>
              <a:rPr lang="en-US" sz="3200" dirty="0"/>
              <a:t> The directorate is headed by a Director and supported by an ODEL Board.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669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509" y="158653"/>
            <a:ext cx="6477000" cy="1061725"/>
          </a:xfrm>
        </p:spPr>
        <p:txBody>
          <a:bodyPr>
            <a:normAutofit/>
          </a:bodyPr>
          <a:lstStyle/>
          <a:p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RESPONSIBILITIES OF THE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DIRECTORATE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711597"/>
              </p:ext>
            </p:extLst>
          </p:nvPr>
        </p:nvGraphicFramePr>
        <p:xfrm>
          <a:off x="-1" y="1220378"/>
          <a:ext cx="11990439" cy="4388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1906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KU-Corruption Reporting Channels" id="{B0E58779-F266-4D91-99C8-0F098F222A85}" vid="{A66057BD-8A9C-40EB-8DA6-1A111286D5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SEKU-Template</Template>
  <TotalTime>24067</TotalTime>
  <Words>930</Words>
  <Application>Microsoft Office PowerPoint</Application>
  <PresentationFormat>Widescreen</PresentationFormat>
  <Paragraphs>160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Forte</vt:lpstr>
      <vt:lpstr>Times New Roman</vt:lpstr>
      <vt:lpstr>Wingdings</vt:lpstr>
      <vt:lpstr>Office Theme</vt:lpstr>
      <vt:lpstr>PowerPoint Presentation</vt:lpstr>
      <vt:lpstr>Outline</vt:lpstr>
      <vt:lpstr>Introduction</vt:lpstr>
      <vt:lpstr>SEKU's Commitment to technology-enhanced teaching </vt:lpstr>
      <vt:lpstr>Journey Towards Establishment of the Directorate of ODeL</vt:lpstr>
      <vt:lpstr>Critical Decisions by University Management Board</vt:lpstr>
      <vt:lpstr>Equipping faculty for successful online Teaching</vt:lpstr>
      <vt:lpstr>Establishment of ODeL Directorate</vt:lpstr>
      <vt:lpstr>RESPONSIBILITIES OF THE DIRECTORATE </vt:lpstr>
      <vt:lpstr>RESPONSIBILITIES OF THE DIRECTORATE </vt:lpstr>
      <vt:lpstr>Examples of universities offering ODEL in Africa</vt:lpstr>
      <vt:lpstr>Unpacking key terminologies: Open, Distance &amp; e-Learning</vt:lpstr>
      <vt:lpstr>Unpacking key terminologies Conti…</vt:lpstr>
      <vt:lpstr>Unpacking key terminologies Conti…</vt:lpstr>
      <vt:lpstr>ODEL’s Strategy</vt:lpstr>
      <vt:lpstr>Justification For Distance Learning </vt:lpstr>
      <vt:lpstr>Actualizing ODEL’S STRATEGY</vt:lpstr>
      <vt:lpstr>Actualizing ODEL’S STRATEGY Conti…</vt:lpstr>
      <vt:lpstr>THE E-CHAMPIONS</vt:lpstr>
      <vt:lpstr>E-Champions and SMEs at work</vt:lpstr>
      <vt:lpstr>Branded Modules</vt:lpstr>
      <vt:lpstr>PowerPoint Presentation</vt:lpstr>
      <vt:lpstr>PowerPoint Presentation</vt:lpstr>
      <vt:lpstr>Unlocking potential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Corruption Reporting Channels</dc:title>
  <dc:creator>Kim Musila</dc:creator>
  <cp:lastModifiedBy>Microsoft account</cp:lastModifiedBy>
  <cp:revision>408</cp:revision>
  <cp:lastPrinted>2017-05-23T06:36:01Z</cp:lastPrinted>
  <dcterms:created xsi:type="dcterms:W3CDTF">2018-04-16T13:08:43Z</dcterms:created>
  <dcterms:modified xsi:type="dcterms:W3CDTF">2024-03-19T10:30:23Z</dcterms:modified>
</cp:coreProperties>
</file>